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8" r:id="rId1"/>
  </p:sldMasterIdLst>
  <p:notesMasterIdLst>
    <p:notesMasterId r:id="rId23"/>
  </p:notesMasterIdLst>
  <p:sldIdLst>
    <p:sldId id="256" r:id="rId2"/>
    <p:sldId id="257" r:id="rId3"/>
    <p:sldId id="259" r:id="rId4"/>
    <p:sldId id="260" r:id="rId5"/>
    <p:sldId id="258" r:id="rId6"/>
    <p:sldId id="278" r:id="rId7"/>
    <p:sldId id="265" r:id="rId8"/>
    <p:sldId id="261" r:id="rId9"/>
    <p:sldId id="263" r:id="rId10"/>
    <p:sldId id="266" r:id="rId11"/>
    <p:sldId id="267" r:id="rId12"/>
    <p:sldId id="268" r:id="rId13"/>
    <p:sldId id="269" r:id="rId14"/>
    <p:sldId id="270" r:id="rId15"/>
    <p:sldId id="271" r:id="rId16"/>
    <p:sldId id="272" r:id="rId17"/>
    <p:sldId id="273" r:id="rId18"/>
    <p:sldId id="274" r:id="rId19"/>
    <p:sldId id="275" r:id="rId20"/>
    <p:sldId id="276" r:id="rId21"/>
    <p:sldId id="279" r:id="rId22"/>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14" y="-19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90" y="-72"/>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E900E226-EBA9-48AB-987F-C964F1EEA19C}" type="datetimeFigureOut">
              <a:rPr lang="en-US" smtClean="0"/>
              <a:pPr/>
              <a:t>4/13/2010</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D9056D49-9B7A-4380-BAA6-3D0390585CA2}"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9056D49-9B7A-4380-BAA6-3D0390585CA2}"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9056D49-9B7A-4380-BAA6-3D0390585CA2}" type="slidenum">
              <a:rPr lang="en-US" smtClean="0"/>
              <a:pPr/>
              <a:t>10</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9056D49-9B7A-4380-BAA6-3D0390585CA2}" type="slidenum">
              <a:rPr lang="en-US" smtClean="0"/>
              <a:pPr/>
              <a:t>11</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9056D49-9B7A-4380-BAA6-3D0390585CA2}" type="slidenum">
              <a:rPr lang="en-US" smtClean="0"/>
              <a:pPr/>
              <a:t>12</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9056D49-9B7A-4380-BAA6-3D0390585CA2}" type="slidenum">
              <a:rPr lang="en-US" smtClean="0"/>
              <a:pPr/>
              <a:t>15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7677471-9BAC-4132-A7A4-1BACCC84E339}" type="datetimeFigureOut">
              <a:rPr lang="en-US" smtClean="0"/>
              <a:pPr/>
              <a:t>4/13/2010</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EDE17788-AA0E-4D40-AD4B-6C6BA101B2B9}" type="slidenum">
              <a:rPr lang="en-US" smtClean="0"/>
              <a:pPr/>
              <a:t>‹#›</a:t>
            </a:fld>
            <a:endParaRPr lang="en-US"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677471-9BAC-4132-A7A4-1BACCC84E339}" type="datetimeFigureOut">
              <a:rPr lang="en-US" smtClean="0"/>
              <a:pPr/>
              <a:t>4/13/2010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17788-AA0E-4D40-AD4B-6C6BA101B2B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677471-9BAC-4132-A7A4-1BACCC84E339}" type="datetimeFigureOut">
              <a:rPr lang="en-US" smtClean="0"/>
              <a:pPr/>
              <a:t>4/13/2010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17788-AA0E-4D40-AD4B-6C6BA101B2B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7677471-9BAC-4132-A7A4-1BACCC84E339}" type="datetimeFigureOut">
              <a:rPr lang="en-US" smtClean="0"/>
              <a:pPr/>
              <a:t>4/13/2010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17788-AA0E-4D40-AD4B-6C6BA101B2B9}" type="slidenum">
              <a:rPr lang="en-US" smtClean="0"/>
              <a:pPr/>
              <a:t>‹#›</a:t>
            </a:fld>
            <a:endParaRPr lang="en-US"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7677471-9BAC-4132-A7A4-1BACCC84E339}" type="datetimeFigureOut">
              <a:rPr lang="en-US" smtClean="0"/>
              <a:pPr/>
              <a:t>4/13/2010</a:t>
            </a:fld>
            <a:endParaRPr lang="en-US" dirty="0"/>
          </a:p>
        </p:txBody>
      </p:sp>
      <p:sp>
        <p:nvSpPr>
          <p:cNvPr id="5" name="Footer Placeholder 4"/>
          <p:cNvSpPr>
            <a:spLocks noGrp="1"/>
          </p:cNvSpPr>
          <p:nvPr>
            <p:ph type="ftr" sz="quarter" idx="11"/>
          </p:nvPr>
        </p:nvSpPr>
        <p:spPr>
          <a:xfrm>
            <a:off x="800100" y="6172200"/>
            <a:ext cx="4000500" cy="457200"/>
          </a:xfrm>
        </p:spPr>
        <p:txBody>
          <a:bodyPr/>
          <a:lstStyle/>
          <a:p>
            <a:endParaRPr lang="en-US" dirty="0"/>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146304" y="6208776"/>
            <a:ext cx="457200" cy="457200"/>
          </a:xfrm>
        </p:spPr>
        <p:txBody>
          <a:bodyPr/>
          <a:lstStyle/>
          <a:p>
            <a:fld id="{EDE17788-AA0E-4D40-AD4B-6C6BA101B2B9}"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7677471-9BAC-4132-A7A4-1BACCC84E339}" type="datetimeFigureOut">
              <a:rPr lang="en-US" smtClean="0"/>
              <a:pPr/>
              <a:t>4/13/2010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DE17788-AA0E-4D40-AD4B-6C6BA101B2B9}" type="slidenum">
              <a:rPr lang="en-US" smtClean="0"/>
              <a:pPr/>
              <a:t>‹#›</a:t>
            </a:fld>
            <a:endParaRPr lang="en-US"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7677471-9BAC-4132-A7A4-1BACCC84E339}" type="datetimeFigureOut">
              <a:rPr lang="en-US" smtClean="0"/>
              <a:pPr/>
              <a:t>4/13/2010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DE17788-AA0E-4D40-AD4B-6C6BA101B2B9}" type="slidenum">
              <a:rPr lang="en-US" smtClean="0"/>
              <a:pPr/>
              <a:t>‹#›</a:t>
            </a:fld>
            <a:endParaRPr lang="en-US"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7677471-9BAC-4132-A7A4-1BACCC84E339}" type="datetimeFigureOut">
              <a:rPr lang="en-US" smtClean="0"/>
              <a:pPr/>
              <a:t>4/13/2010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DE17788-AA0E-4D40-AD4B-6C6BA101B2B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677471-9BAC-4132-A7A4-1BACCC84E339}" type="datetimeFigureOut">
              <a:rPr lang="en-US" smtClean="0"/>
              <a:pPr/>
              <a:t>4/13/2010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DE17788-AA0E-4D40-AD4B-6C6BA101B2B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7677471-9BAC-4132-A7A4-1BACCC84E339}" type="datetimeFigureOut">
              <a:rPr lang="en-US" smtClean="0"/>
              <a:pPr/>
              <a:t>4/13/2010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DE17788-AA0E-4D40-AD4B-6C6BA101B2B9}" type="slidenum">
              <a:rPr lang="en-US" smtClean="0"/>
              <a:pPr/>
              <a:t>‹#›</a:t>
            </a:fld>
            <a:endParaRPr lang="en-US"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7677471-9BAC-4132-A7A4-1BACCC84E339}" type="datetimeFigureOut">
              <a:rPr lang="en-US" smtClean="0"/>
              <a:pPr/>
              <a:t>4/13/2010</a:t>
            </a:fld>
            <a:endParaRPr lang="en-US" dirty="0"/>
          </a:p>
        </p:txBody>
      </p:sp>
      <p:sp>
        <p:nvSpPr>
          <p:cNvPr id="6" name="Footer Placeholder 5"/>
          <p:cNvSpPr>
            <a:spLocks noGrp="1"/>
          </p:cNvSpPr>
          <p:nvPr>
            <p:ph type="ftr" sz="quarter" idx="11"/>
          </p:nvPr>
        </p:nvSpPr>
        <p:spPr>
          <a:xfrm>
            <a:off x="914400" y="6172200"/>
            <a:ext cx="3886200" cy="457200"/>
          </a:xfrm>
        </p:spPr>
        <p:txBody>
          <a:bodyPr/>
          <a:lstStyle/>
          <a:p>
            <a:endParaRPr lang="en-US" dirty="0"/>
          </a:p>
        </p:txBody>
      </p:sp>
      <p:sp>
        <p:nvSpPr>
          <p:cNvPr id="7" name="Slide Number Placeholder 6"/>
          <p:cNvSpPr>
            <a:spLocks noGrp="1"/>
          </p:cNvSpPr>
          <p:nvPr>
            <p:ph type="sldNum" sz="quarter" idx="12"/>
          </p:nvPr>
        </p:nvSpPr>
        <p:spPr>
          <a:xfrm>
            <a:off x="146304" y="6208776"/>
            <a:ext cx="457200" cy="457200"/>
          </a:xfrm>
        </p:spPr>
        <p:txBody>
          <a:bodyPr/>
          <a:lstStyle/>
          <a:p>
            <a:fld id="{EDE17788-AA0E-4D40-AD4B-6C6BA101B2B9}" type="slidenum">
              <a:rPr lang="en-US" smtClean="0"/>
              <a:pPr/>
              <a:t>‹#›</a:t>
            </a:fld>
            <a:endParaRPr lang="en-US"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47677471-9BAC-4132-A7A4-1BACCC84E339}" type="datetimeFigureOut">
              <a:rPr lang="en-US" smtClean="0"/>
              <a:pPr/>
              <a:t>4/13/2010</a:t>
            </a:fld>
            <a:endParaRPr lang="en-US" dirty="0"/>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dirty="0"/>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EDE17788-AA0E-4D40-AD4B-6C6BA101B2B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file:///C:\Documents%20and%20Settings\ebarron\Desktop\Reading%20to%20Learn\Sample%20Word%20Document%20for%20Graphic%20Organizer.docx"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hyperlink" Target="http://mywebspiration.com/" TargetMode="External"/><Relationship Id="rId4" Type="http://schemas.openxmlformats.org/officeDocument/2006/relationships/hyperlink" Target="file:///C:\Documents%20and%20Settings\ebarron\Desktop\Reading%20to%20Learn\Sample%20Inspiration.isf"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file:///C:\Documents%20and%20Settings\ebarron\Desktop\Reading%20to%20Learn\QARs%5b1%5d.doc"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hyperlink" Target="http://www.woodburysch.com/curriculum/quickref.php"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file:///C:\Documents%20and%20Settings\ebarron\Desktop\Reading%20to%20Learn\Reflection%20chart.docx"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Inference%20Chart.docx"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Sample%20Inspiration.isf"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file:///C:\Documents%20and%20Settings\ebarron\Desktop\Reading%20to%20Learn\Window%20Pane.docx"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hyperlink" Target="http://ebarron.wikispaces.com/iEARN" TargetMode="External"/><Relationship Id="rId3" Type="http://schemas.openxmlformats.org/officeDocument/2006/relationships/hyperlink" Target="http://www.collinseducationassociates.com/cwp.htm" TargetMode="External"/><Relationship Id="rId7" Type="http://schemas.openxmlformats.org/officeDocument/2006/relationships/hyperlink" Target="http://sharing.theflip.com/session/c964e6e9afbf7560c6d7053638ca6f2a/video/11204175" TargetMode="External"/><Relationship Id="rId2" Type="http://schemas.openxmlformats.org/officeDocument/2006/relationships/hyperlink" Target="file:///C:\Documents%20and%20Settings\ebarron\Desktop\Reading%20to%20Learn\Collins%20Writing%20Program.docx" TargetMode="External"/><Relationship Id="rId1" Type="http://schemas.openxmlformats.org/officeDocument/2006/relationships/slideLayout" Target="../slideLayouts/slideLayout3.xml"/><Relationship Id="rId6" Type="http://schemas.openxmlformats.org/officeDocument/2006/relationships/hyperlink" Target="http://foxenglish10.wikispaces.com/" TargetMode="External"/><Relationship Id="rId5" Type="http://schemas.openxmlformats.org/officeDocument/2006/relationships/hyperlink" Target="file:///C:\Documents%20and%20Settings\ebarron\Desktop\Reading%20to%20Learn\Consider%20a%20circle%20with%20a%20radius%20of%201%20inscribing%20a%20square%5b1%5d.docx" TargetMode="External"/><Relationship Id="rId4" Type="http://schemas.openxmlformats.org/officeDocument/2006/relationships/hyperlink" Target="http://www.woodburysch.com/curriculum/quickref.php"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hyperlink" Target="http://ebarron.wikispaces.com/message/list/Authentic+Literacy+Strategies+for+Content-Area+Teachers" TargetMode="Externa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file:///C:\Documents%20and%20Settings\ebarron\Desktop\Reading%20to%20Learn\Traxoline%5b1%5d.docx"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ebarron.wikispaces.com/message/list/Authentic+Literacy+Strategies+for+Content-Area+Teachers"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file:///C:\Documents%20and%20Settings\ebarron\Desktop\Reading%20to%20Learn\Close%20reading%20process.doc" TargetMode="External"/><Relationship Id="rId2" Type="http://schemas.openxmlformats.org/officeDocument/2006/relationships/hyperlink" Target="file:///C:\Documents%20and%20Settings\ebarron\Desktop\Reading%20to%20Learn\Onion.notebook" TargetMode="External"/><Relationship Id="rId1" Type="http://schemas.openxmlformats.org/officeDocument/2006/relationships/slideLayout" Target="../slideLayouts/slideLayout3.xml"/><Relationship Id="rId6" Type="http://schemas.openxmlformats.org/officeDocument/2006/relationships/hyperlink" Target="onion.docx" TargetMode="External"/><Relationship Id="rId5" Type="http://schemas.openxmlformats.org/officeDocument/2006/relationships/hyperlink" Target="http://www.theonion.com/articles/nation-shudders-at-large-block-of-uninterrupted-te,16932" TargetMode="External"/><Relationship Id="rId4" Type="http://schemas.openxmlformats.org/officeDocument/2006/relationships/hyperlink" Target="http://www.theonion.com/articles/nation-shudders-at-large-block-of-uninterrupted-te,16932/" TargetMode="External"/></Relationships>
</file>

<file path=ppt/slides/_rels/slide8.xml.rels><?xml version="1.0" encoding="UTF-8" standalone="yes"?>
<Relationships xmlns="http://schemas.openxmlformats.org/package/2006/relationships"><Relationship Id="rId2" Type="http://schemas.openxmlformats.org/officeDocument/2006/relationships/hyperlink" Target="http://ebarron.wikispaces.com/message/list/Authentic+Literacy+Strategies+for+Content-Area+Teachers"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33400" y="1600200"/>
            <a:ext cx="8153400" cy="1295400"/>
          </a:xfrm>
        </p:spPr>
        <p:txBody>
          <a:bodyPr>
            <a:noAutofit/>
          </a:bodyPr>
          <a:lstStyle/>
          <a:p>
            <a:r>
              <a:rPr lang="en-US" sz="2600" b="1" dirty="0" smtClean="0">
                <a:solidFill>
                  <a:schemeClr val="accent3">
                    <a:lumMod val="40000"/>
                    <a:lumOff val="60000"/>
                  </a:schemeClr>
                </a:solidFill>
              </a:rPr>
              <a:t>Authentic Literacy </a:t>
            </a:r>
            <a:r>
              <a:rPr lang="en-US" sz="2600" b="1" dirty="0" smtClean="0">
                <a:solidFill>
                  <a:schemeClr val="accent3">
                    <a:lumMod val="40000"/>
                    <a:lumOff val="60000"/>
                  </a:schemeClr>
                </a:solidFill>
              </a:rPr>
              <a:t> </a:t>
            </a:r>
            <a:r>
              <a:rPr lang="en-US" sz="2600" b="1" dirty="0" smtClean="0">
                <a:solidFill>
                  <a:schemeClr val="accent3">
                    <a:lumMod val="40000"/>
                    <a:lumOff val="60000"/>
                  </a:schemeClr>
                </a:solidFill>
              </a:rPr>
              <a:t>Strategies </a:t>
            </a:r>
            <a:br>
              <a:rPr lang="en-US" sz="2600" b="1" dirty="0" smtClean="0">
                <a:solidFill>
                  <a:schemeClr val="accent3">
                    <a:lumMod val="40000"/>
                    <a:lumOff val="60000"/>
                  </a:schemeClr>
                </a:solidFill>
              </a:rPr>
            </a:br>
            <a:r>
              <a:rPr lang="en-US" sz="2600" b="1" dirty="0" smtClean="0">
                <a:solidFill>
                  <a:schemeClr val="accent3">
                    <a:lumMod val="40000"/>
                    <a:lumOff val="60000"/>
                  </a:schemeClr>
                </a:solidFill>
              </a:rPr>
              <a:t>for Content-Area </a:t>
            </a:r>
            <a:r>
              <a:rPr lang="en-US" sz="2600" b="1" dirty="0" smtClean="0">
                <a:solidFill>
                  <a:schemeClr val="accent3">
                    <a:lumMod val="40000"/>
                    <a:lumOff val="60000"/>
                  </a:schemeClr>
                </a:solidFill>
              </a:rPr>
              <a:t>Teachers:</a:t>
            </a:r>
            <a:br>
              <a:rPr lang="en-US" sz="2600" b="1" dirty="0" smtClean="0">
                <a:solidFill>
                  <a:schemeClr val="accent3">
                    <a:lumMod val="40000"/>
                    <a:lumOff val="60000"/>
                  </a:schemeClr>
                </a:solidFill>
              </a:rPr>
            </a:br>
            <a:r>
              <a:rPr lang="en-US" sz="2600" b="1" dirty="0" smtClean="0">
                <a:solidFill>
                  <a:schemeClr val="accent3">
                    <a:lumMod val="40000"/>
                    <a:lumOff val="60000"/>
                  </a:schemeClr>
                </a:solidFill>
              </a:rPr>
              <a:t>Practical Tools </a:t>
            </a:r>
            <a:r>
              <a:rPr lang="en-US" sz="2600" b="1" dirty="0" smtClean="0">
                <a:solidFill>
                  <a:schemeClr val="accent3">
                    <a:lumMod val="40000"/>
                    <a:lumOff val="60000"/>
                  </a:schemeClr>
                </a:solidFill>
              </a:rPr>
              <a:t>to </a:t>
            </a:r>
            <a:r>
              <a:rPr lang="en-US" sz="2600" b="1" dirty="0" smtClean="0">
                <a:solidFill>
                  <a:schemeClr val="accent3">
                    <a:lumMod val="40000"/>
                    <a:lumOff val="60000"/>
                  </a:schemeClr>
                </a:solidFill>
              </a:rPr>
              <a:t>Enhance </a:t>
            </a:r>
            <a:r>
              <a:rPr lang="en-US" sz="2600" b="1" dirty="0" smtClean="0">
                <a:solidFill>
                  <a:schemeClr val="accent3">
                    <a:lumMod val="40000"/>
                    <a:lumOff val="60000"/>
                  </a:schemeClr>
                </a:solidFill>
              </a:rPr>
              <a:t>Achievement</a:t>
            </a:r>
            <a:r>
              <a:rPr lang="en-US" sz="2600" b="1" dirty="0" smtClean="0">
                <a:solidFill>
                  <a:schemeClr val="accent3">
                    <a:lumMod val="40000"/>
                    <a:lumOff val="60000"/>
                  </a:schemeClr>
                </a:solidFill>
              </a:rPr>
              <a:t> </a:t>
            </a:r>
            <a:r>
              <a:rPr lang="en-US" sz="2600" b="1" dirty="0" smtClean="0">
                <a:solidFill>
                  <a:schemeClr val="accent3">
                    <a:lumMod val="40000"/>
                    <a:lumOff val="60000"/>
                  </a:schemeClr>
                </a:solidFill>
              </a:rPr>
              <a:t>for All Students</a:t>
            </a:r>
            <a:endParaRPr lang="en-US" sz="2600" b="1" dirty="0">
              <a:solidFill>
                <a:schemeClr val="accent3">
                  <a:lumMod val="40000"/>
                  <a:lumOff val="6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solidFill>
                  <a:schemeClr val="tx1"/>
                </a:solidFill>
              </a:rPr>
              <a:t>Practical Strategy #2: Active Reading </a:t>
            </a:r>
            <a:br>
              <a:rPr lang="en-US" b="1" dirty="0" smtClean="0">
                <a:solidFill>
                  <a:schemeClr val="tx1"/>
                </a:solidFill>
              </a:rPr>
            </a:br>
            <a:r>
              <a:rPr lang="en-US" b="1" dirty="0" smtClean="0">
                <a:solidFill>
                  <a:schemeClr val="tx1"/>
                </a:solidFill>
              </a:rPr>
              <a:t>with Graphic Organizers</a:t>
            </a:r>
            <a:endParaRPr lang="en-US" b="1" dirty="0">
              <a:solidFill>
                <a:schemeClr val="tx1"/>
              </a:solidFill>
            </a:endParaRPr>
          </a:p>
        </p:txBody>
      </p:sp>
      <p:sp>
        <p:nvSpPr>
          <p:cNvPr id="3" name="Text Placeholder 2"/>
          <p:cNvSpPr>
            <a:spLocks noGrp="1"/>
          </p:cNvSpPr>
          <p:nvPr>
            <p:ph type="body" idx="1"/>
          </p:nvPr>
        </p:nvSpPr>
        <p:spPr>
          <a:xfrm>
            <a:off x="381000" y="2547938"/>
            <a:ext cx="8305800" cy="3852862"/>
          </a:xfrm>
        </p:spPr>
        <p:txBody>
          <a:bodyPr>
            <a:normAutofit/>
          </a:bodyPr>
          <a:lstStyle/>
          <a:p>
            <a:pPr>
              <a:buFont typeface="Arial" pitchFamily="34" charset="0"/>
              <a:buChar char="•"/>
            </a:pPr>
            <a:r>
              <a:rPr lang="en-US" b="1" dirty="0" smtClean="0">
                <a:solidFill>
                  <a:schemeClr val="tx1"/>
                </a:solidFill>
              </a:rPr>
              <a:t>Helps students organize concepts during and after reading</a:t>
            </a:r>
          </a:p>
          <a:p>
            <a:pPr>
              <a:buFont typeface="Arial" pitchFamily="34" charset="0"/>
              <a:buChar char="•"/>
            </a:pPr>
            <a:r>
              <a:rPr lang="en-US" b="1" dirty="0" smtClean="0">
                <a:solidFill>
                  <a:schemeClr val="tx1"/>
                </a:solidFill>
              </a:rPr>
              <a:t>Contributes to development of critical analysis and reading skills</a:t>
            </a:r>
          </a:p>
          <a:p>
            <a:pPr>
              <a:buFont typeface="Arial" pitchFamily="34" charset="0"/>
              <a:buChar char="•"/>
            </a:pPr>
            <a:r>
              <a:rPr lang="en-US" b="1" dirty="0" smtClean="0">
                <a:solidFill>
                  <a:schemeClr val="tx1"/>
                </a:solidFill>
              </a:rPr>
              <a:t>Integrates with range of technology: </a:t>
            </a:r>
          </a:p>
          <a:p>
            <a:pPr>
              <a:buFont typeface="Wingdings" pitchFamily="2" charset="2"/>
              <a:buChar char="ü"/>
            </a:pPr>
            <a:r>
              <a:rPr lang="en-US" b="1" dirty="0" smtClean="0">
                <a:solidFill>
                  <a:schemeClr val="tx1"/>
                </a:solidFill>
                <a:hlinkClick r:id="rId3" action="ppaction://hlinkfile"/>
              </a:rPr>
              <a:t>MS Word</a:t>
            </a:r>
            <a:r>
              <a:rPr lang="en-US" b="1" dirty="0" smtClean="0">
                <a:solidFill>
                  <a:schemeClr val="tx1"/>
                </a:solidFill>
              </a:rPr>
              <a:t>: Insert→Smart Art (note relationship categories)</a:t>
            </a:r>
          </a:p>
          <a:p>
            <a:pPr>
              <a:buFont typeface="Wingdings" pitchFamily="2" charset="2"/>
              <a:buChar char="ü"/>
            </a:pPr>
            <a:r>
              <a:rPr lang="en-US" b="1" dirty="0" smtClean="0">
                <a:solidFill>
                  <a:schemeClr val="tx1"/>
                </a:solidFill>
                <a:hlinkClick r:id="rId4" action="ppaction://hlinkfile"/>
              </a:rPr>
              <a:t>Inspiration </a:t>
            </a:r>
            <a:r>
              <a:rPr lang="en-US" b="1" dirty="0" smtClean="0">
                <a:solidFill>
                  <a:schemeClr val="tx1"/>
                </a:solidFill>
              </a:rPr>
              <a:t>(on all CFF laptops)</a:t>
            </a:r>
          </a:p>
          <a:p>
            <a:pPr>
              <a:buFont typeface="Wingdings" pitchFamily="2" charset="2"/>
              <a:buChar char="ü"/>
            </a:pPr>
            <a:r>
              <a:rPr lang="en-US" b="1" dirty="0" smtClean="0">
                <a:solidFill>
                  <a:schemeClr val="tx1"/>
                </a:solidFill>
                <a:hlinkClick r:id="rId5"/>
              </a:rPr>
              <a:t>Webspiration</a:t>
            </a:r>
            <a:r>
              <a:rPr lang="en-US" b="1" dirty="0" smtClean="0">
                <a:solidFill>
                  <a:schemeClr val="tx1"/>
                </a:solidFill>
              </a:rPr>
              <a:t> (collaborative resource)</a:t>
            </a:r>
          </a:p>
          <a:p>
            <a:pPr>
              <a:buFont typeface="Arial" pitchFamily="34" charset="0"/>
              <a:buChar char="•"/>
            </a:pPr>
            <a:r>
              <a:rPr lang="en-US" b="1" dirty="0" smtClean="0">
                <a:solidFill>
                  <a:schemeClr val="tx1"/>
                </a:solidFill>
              </a:rPr>
              <a:t>NIL 24, 50-53</a:t>
            </a:r>
          </a:p>
          <a:p>
            <a:pPr>
              <a:buFont typeface="Arial" pitchFamily="34" charset="0"/>
              <a:buChar char="•"/>
            </a:pPr>
            <a:endParaRPr lang="en-US" b="1" dirty="0" smtClean="0"/>
          </a:p>
          <a:p>
            <a:pPr>
              <a:buFont typeface="Wingdings" pitchFamily="2" charset="2"/>
              <a:buChar char="ü"/>
            </a:pPr>
            <a:endParaRPr lang="en-US"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808913" cy="1781175"/>
          </a:xfrm>
        </p:spPr>
        <p:txBody>
          <a:bodyPr>
            <a:normAutofit fontScale="90000"/>
          </a:bodyPr>
          <a:lstStyle/>
          <a:p>
            <a:pPr algn="ctr"/>
            <a:r>
              <a:rPr lang="en-US" b="1" dirty="0" smtClean="0"/>
              <a:t>Practical Strategy #3: </a:t>
            </a:r>
            <a:br>
              <a:rPr lang="en-US" b="1" dirty="0" smtClean="0"/>
            </a:br>
            <a:r>
              <a:rPr lang="en-US" b="1" dirty="0" smtClean="0"/>
              <a:t>Question-Answer Relationships </a:t>
            </a:r>
            <a:br>
              <a:rPr lang="en-US" b="1" dirty="0" smtClean="0"/>
            </a:br>
            <a:r>
              <a:rPr lang="en-US" b="1" dirty="0" smtClean="0"/>
              <a:t>(QAR )</a:t>
            </a:r>
            <a:endParaRPr lang="en-US" b="1" dirty="0"/>
          </a:p>
        </p:txBody>
      </p:sp>
      <p:sp>
        <p:nvSpPr>
          <p:cNvPr id="3" name="Text Placeholder 2"/>
          <p:cNvSpPr>
            <a:spLocks noGrp="1"/>
          </p:cNvSpPr>
          <p:nvPr>
            <p:ph type="body" idx="1"/>
          </p:nvPr>
        </p:nvSpPr>
        <p:spPr>
          <a:xfrm>
            <a:off x="722312" y="2547938"/>
            <a:ext cx="8193087" cy="3471862"/>
          </a:xfrm>
        </p:spPr>
        <p:txBody>
          <a:bodyPr>
            <a:normAutofit lnSpcReduction="10000"/>
          </a:bodyPr>
          <a:lstStyle/>
          <a:p>
            <a:pPr>
              <a:buFont typeface="Arial" pitchFamily="34" charset="0"/>
              <a:buChar char="•"/>
            </a:pPr>
            <a:r>
              <a:rPr lang="en-US" sz="3600" b="1" dirty="0" smtClean="0">
                <a:solidFill>
                  <a:schemeClr val="tx1"/>
                </a:solidFill>
              </a:rPr>
              <a:t>Types of </a:t>
            </a:r>
            <a:r>
              <a:rPr lang="en-US" sz="3600" b="1" dirty="0" smtClean="0">
                <a:solidFill>
                  <a:schemeClr val="tx1"/>
                </a:solidFill>
                <a:hlinkClick r:id="rId3" action="ppaction://hlinkfile"/>
              </a:rPr>
              <a:t>Questions</a:t>
            </a:r>
            <a:endParaRPr lang="en-US" sz="3600" b="1" dirty="0" smtClean="0">
              <a:solidFill>
                <a:schemeClr val="tx1"/>
              </a:solidFill>
            </a:endParaRPr>
          </a:p>
          <a:p>
            <a:pPr>
              <a:buFont typeface="Arial" pitchFamily="34" charset="0"/>
              <a:buChar char="•"/>
            </a:pPr>
            <a:r>
              <a:rPr lang="en-US" sz="3600" b="1" dirty="0" smtClean="0">
                <a:solidFill>
                  <a:schemeClr val="tx1"/>
                </a:solidFill>
              </a:rPr>
              <a:t>Models/guides students to generate questions</a:t>
            </a:r>
          </a:p>
          <a:p>
            <a:pPr>
              <a:buFont typeface="Arial" pitchFamily="34" charset="0"/>
              <a:buChar char="•"/>
            </a:pPr>
            <a:r>
              <a:rPr lang="en-US" sz="3600" b="1" dirty="0" smtClean="0">
                <a:solidFill>
                  <a:schemeClr val="tx1"/>
                </a:solidFill>
              </a:rPr>
              <a:t>Supports “strategies that work”</a:t>
            </a:r>
          </a:p>
          <a:p>
            <a:pPr>
              <a:buFont typeface="Arial" pitchFamily="34" charset="0"/>
              <a:buChar char="•"/>
            </a:pPr>
            <a:r>
              <a:rPr lang="en-US" sz="3600" b="1" dirty="0" smtClean="0">
                <a:solidFill>
                  <a:schemeClr val="tx1"/>
                </a:solidFill>
              </a:rPr>
              <a:t>Used before/during/after </a:t>
            </a:r>
            <a:r>
              <a:rPr lang="en-US" sz="3600" b="1" dirty="0" smtClean="0">
                <a:solidFill>
                  <a:schemeClr val="tx1"/>
                </a:solidFill>
                <a:hlinkClick r:id="rId4"/>
              </a:rPr>
              <a:t>reading</a:t>
            </a:r>
            <a:endParaRPr lang="en-US" sz="3600" b="1" dirty="0" smtClean="0">
              <a:solidFill>
                <a:schemeClr val="tx1"/>
              </a:solidFill>
            </a:endParaRPr>
          </a:p>
          <a:p>
            <a:pPr>
              <a:buFont typeface="Arial" pitchFamily="34" charset="0"/>
              <a:buChar char="•"/>
            </a:pPr>
            <a:r>
              <a:rPr lang="en-US" sz="3600" b="1" dirty="0" smtClean="0">
                <a:solidFill>
                  <a:schemeClr val="tx1"/>
                </a:solidFill>
              </a:rPr>
              <a:t>NIL 20-21</a:t>
            </a:r>
            <a:endParaRPr lang="en-US" sz="3600" dirty="0" smtClean="0">
              <a:solidFill>
                <a:schemeClr val="tx1"/>
              </a:solidFill>
            </a:endParaRPr>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Practical Strategy #4:</a:t>
            </a:r>
            <a:br>
              <a:rPr lang="en-US" b="1" dirty="0" smtClean="0"/>
            </a:br>
            <a:r>
              <a:rPr lang="en-US" b="1" dirty="0" smtClean="0"/>
              <a:t> Student-Generated Charts</a:t>
            </a:r>
            <a:endParaRPr lang="en-US" dirty="0"/>
          </a:p>
        </p:txBody>
      </p:sp>
      <p:sp>
        <p:nvSpPr>
          <p:cNvPr id="3" name="Text Placeholder 2"/>
          <p:cNvSpPr>
            <a:spLocks noGrp="1"/>
          </p:cNvSpPr>
          <p:nvPr>
            <p:ph type="body" idx="1"/>
          </p:nvPr>
        </p:nvSpPr>
        <p:spPr>
          <a:xfrm>
            <a:off x="722312" y="2547938"/>
            <a:ext cx="7888287" cy="3471862"/>
          </a:xfrm>
        </p:spPr>
        <p:txBody>
          <a:bodyPr>
            <a:normAutofit/>
          </a:bodyPr>
          <a:lstStyle/>
          <a:p>
            <a:pPr>
              <a:buFont typeface="Arial" pitchFamily="34" charset="0"/>
              <a:buChar char="•"/>
            </a:pPr>
            <a:r>
              <a:rPr lang="en-US" sz="3200" b="1" dirty="0" smtClean="0">
                <a:solidFill>
                  <a:schemeClr val="tx1"/>
                </a:solidFill>
                <a:hlinkClick r:id="rId3" action="ppaction://hlinkfile"/>
              </a:rPr>
              <a:t>Reflection Chart</a:t>
            </a:r>
            <a:endParaRPr lang="en-US" sz="3200" b="1" dirty="0" smtClean="0">
              <a:solidFill>
                <a:schemeClr val="tx1"/>
              </a:solidFill>
            </a:endParaRPr>
          </a:p>
          <a:p>
            <a:pPr>
              <a:buFont typeface="Arial" pitchFamily="34" charset="0"/>
              <a:buChar char="•"/>
            </a:pPr>
            <a:r>
              <a:rPr lang="en-US" sz="3200" b="1" dirty="0" smtClean="0">
                <a:solidFill>
                  <a:schemeClr val="tx1"/>
                </a:solidFill>
                <a:hlinkClick r:id="rId4" action="ppaction://hlinkfile"/>
              </a:rPr>
              <a:t>Inference Chart</a:t>
            </a:r>
            <a:endParaRPr lang="en-US" sz="3200" b="1" dirty="0" smtClean="0">
              <a:solidFill>
                <a:schemeClr val="tx1"/>
              </a:solidFill>
            </a:endParaRPr>
          </a:p>
          <a:p>
            <a:pPr>
              <a:buFont typeface="Arial" pitchFamily="34" charset="0"/>
              <a:buChar char="•"/>
            </a:pPr>
            <a:r>
              <a:rPr lang="en-US" sz="3200" b="1" dirty="0" smtClean="0">
                <a:solidFill>
                  <a:schemeClr val="tx1"/>
                </a:solidFill>
              </a:rPr>
              <a:t>Inquiry Chart, NIL 54</a:t>
            </a:r>
          </a:p>
          <a:p>
            <a:pPr>
              <a:buFont typeface="Arial" pitchFamily="34" charset="0"/>
              <a:buChar char="•"/>
            </a:pPr>
            <a:r>
              <a:rPr lang="en-US" sz="3200" b="1" dirty="0" smtClean="0">
                <a:solidFill>
                  <a:schemeClr val="tx1"/>
                </a:solidFill>
              </a:rPr>
              <a:t>MS Word tables, charts</a:t>
            </a:r>
          </a:p>
          <a:p>
            <a:pPr>
              <a:buFont typeface="Arial" pitchFamily="34" charset="0"/>
              <a:buChar char="•"/>
            </a:pPr>
            <a:r>
              <a:rPr lang="en-US" sz="3200" b="1" dirty="0" smtClean="0">
                <a:solidFill>
                  <a:schemeClr val="tx1"/>
                </a:solidFill>
              </a:rPr>
              <a:t> SmartNotebook tables</a:t>
            </a:r>
            <a:endParaRPr lang="en-US" sz="3200" b="1"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tx1"/>
                </a:solidFill>
              </a:rPr>
              <a:t>Practical Strategy #5: Bookmarks/Reaction Guides</a:t>
            </a:r>
            <a:endParaRPr lang="en-US" dirty="0">
              <a:solidFill>
                <a:schemeClr val="tx1"/>
              </a:solidFill>
            </a:endParaRPr>
          </a:p>
        </p:txBody>
      </p:sp>
      <p:sp>
        <p:nvSpPr>
          <p:cNvPr id="3" name="Text Placeholder 2"/>
          <p:cNvSpPr>
            <a:spLocks noGrp="1"/>
          </p:cNvSpPr>
          <p:nvPr>
            <p:ph type="body" idx="1"/>
          </p:nvPr>
        </p:nvSpPr>
        <p:spPr>
          <a:xfrm>
            <a:off x="533400" y="2547938"/>
            <a:ext cx="7961313" cy="3395662"/>
          </a:xfrm>
        </p:spPr>
        <p:txBody>
          <a:bodyPr>
            <a:normAutofit/>
          </a:bodyPr>
          <a:lstStyle/>
          <a:p>
            <a:pPr>
              <a:buFont typeface="Arial" pitchFamily="34" charset="0"/>
              <a:buChar char="•"/>
            </a:pPr>
            <a:r>
              <a:rPr lang="en-US" sz="3200" b="1" dirty="0" smtClean="0">
                <a:solidFill>
                  <a:schemeClr val="tx1"/>
                </a:solidFill>
              </a:rPr>
              <a:t>Anticipation Guide, NIL 54 (for key ideas for inquiry during reading and re-visit after reading)</a:t>
            </a:r>
          </a:p>
          <a:p>
            <a:pPr>
              <a:buFont typeface="Arial" pitchFamily="34" charset="0"/>
              <a:buChar char="•"/>
            </a:pPr>
            <a:r>
              <a:rPr lang="en-US" sz="3200" b="1" dirty="0" smtClean="0">
                <a:solidFill>
                  <a:schemeClr val="tx1"/>
                </a:solidFill>
              </a:rPr>
              <a:t>Similar strategy incorporated in before/during/after  interactive bookmarks </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tx1"/>
                </a:solidFill>
              </a:rPr>
              <a:t>Practical Strategy #6:</a:t>
            </a:r>
            <a:br>
              <a:rPr lang="en-US" b="1" dirty="0" smtClean="0">
                <a:solidFill>
                  <a:schemeClr val="tx1"/>
                </a:solidFill>
              </a:rPr>
            </a:br>
            <a:r>
              <a:rPr lang="en-US" b="1" dirty="0" smtClean="0">
                <a:solidFill>
                  <a:schemeClr val="tx1"/>
                </a:solidFill>
              </a:rPr>
              <a:t>Active Reading Post-Its</a:t>
            </a:r>
            <a:endParaRPr lang="en-US" dirty="0">
              <a:solidFill>
                <a:schemeClr val="tx1"/>
              </a:solidFill>
            </a:endParaRPr>
          </a:p>
        </p:txBody>
      </p:sp>
      <p:sp>
        <p:nvSpPr>
          <p:cNvPr id="3" name="Text Placeholder 2"/>
          <p:cNvSpPr>
            <a:spLocks noGrp="1"/>
          </p:cNvSpPr>
          <p:nvPr>
            <p:ph type="body" idx="1"/>
          </p:nvPr>
        </p:nvSpPr>
        <p:spPr>
          <a:xfrm>
            <a:off x="722312" y="2547938"/>
            <a:ext cx="7964487" cy="3471862"/>
          </a:xfrm>
        </p:spPr>
        <p:txBody>
          <a:bodyPr>
            <a:normAutofit/>
          </a:bodyPr>
          <a:lstStyle/>
          <a:p>
            <a:r>
              <a:rPr lang="en-US" sz="3200" b="1" dirty="0" smtClean="0">
                <a:solidFill>
                  <a:schemeClr val="tx1"/>
                </a:solidFill>
              </a:rPr>
              <a:t>To “annotate” texts:</a:t>
            </a:r>
          </a:p>
          <a:p>
            <a:pPr>
              <a:buFont typeface="Wingdings" pitchFamily="2" charset="2"/>
              <a:buChar char="Ø"/>
            </a:pPr>
            <a:r>
              <a:rPr lang="en-US" sz="3200" b="1" dirty="0" smtClean="0">
                <a:solidFill>
                  <a:schemeClr val="tx1"/>
                </a:solidFill>
              </a:rPr>
              <a:t>Pose questions</a:t>
            </a:r>
          </a:p>
          <a:p>
            <a:pPr>
              <a:buFont typeface="Wingdings" pitchFamily="2" charset="2"/>
              <a:buChar char="Ø"/>
            </a:pPr>
            <a:r>
              <a:rPr lang="en-US" sz="3200" b="1" dirty="0" smtClean="0">
                <a:solidFill>
                  <a:schemeClr val="tx1"/>
                </a:solidFill>
              </a:rPr>
              <a:t>Mark main ideas</a:t>
            </a:r>
          </a:p>
          <a:p>
            <a:pPr>
              <a:buFont typeface="Wingdings" pitchFamily="2" charset="2"/>
              <a:buChar char="Ø"/>
            </a:pPr>
            <a:r>
              <a:rPr lang="en-US" sz="3200" b="1" dirty="0" smtClean="0">
                <a:solidFill>
                  <a:schemeClr val="tx1"/>
                </a:solidFill>
              </a:rPr>
              <a:t>Make predictions</a:t>
            </a:r>
          </a:p>
          <a:p>
            <a:pPr>
              <a:buFont typeface="Wingdings" pitchFamily="2" charset="2"/>
              <a:buChar char="Ø"/>
            </a:pPr>
            <a:r>
              <a:rPr lang="en-US" sz="3200" b="1" dirty="0" smtClean="0">
                <a:solidFill>
                  <a:schemeClr val="tx1"/>
                </a:solidFill>
              </a:rPr>
              <a:t>Mark reactions</a:t>
            </a:r>
            <a:endParaRPr lang="en-US" sz="3200" b="1"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0"/>
            <a:ext cx="7772400" cy="1362075"/>
          </a:xfrm>
        </p:spPr>
        <p:txBody>
          <a:bodyPr>
            <a:normAutofit/>
          </a:bodyPr>
          <a:lstStyle/>
          <a:p>
            <a:pPr algn="ctr"/>
            <a:r>
              <a:rPr lang="en-US" b="1" dirty="0" smtClean="0"/>
              <a:t>Practical Strategy #7:Note </a:t>
            </a:r>
            <a:r>
              <a:rPr lang="en-US" b="1" dirty="0" smtClean="0"/>
              <a:t>taking</a:t>
            </a:r>
            <a:br>
              <a:rPr lang="en-US" b="1" dirty="0" smtClean="0"/>
            </a:br>
            <a:r>
              <a:rPr lang="en-US" b="1" dirty="0" smtClean="0">
                <a:solidFill>
                  <a:schemeClr val="tx1"/>
                </a:solidFill>
              </a:rPr>
              <a:t> </a:t>
            </a:r>
            <a:r>
              <a:rPr lang="en-US" sz="2700" b="1" dirty="0" smtClean="0">
                <a:solidFill>
                  <a:schemeClr val="tx1"/>
                </a:solidFill>
              </a:rPr>
              <a:t>Generalizations and Recommendations</a:t>
            </a:r>
            <a:endParaRPr lang="en-US" sz="2700" b="1" dirty="0"/>
          </a:p>
        </p:txBody>
      </p:sp>
      <p:sp>
        <p:nvSpPr>
          <p:cNvPr id="3" name="Text Placeholder 2"/>
          <p:cNvSpPr>
            <a:spLocks noGrp="1"/>
          </p:cNvSpPr>
          <p:nvPr>
            <p:ph type="body" idx="1"/>
          </p:nvPr>
        </p:nvSpPr>
        <p:spPr>
          <a:xfrm>
            <a:off x="722312" y="2547938"/>
            <a:ext cx="7964488" cy="4081462"/>
          </a:xfrm>
        </p:spPr>
        <p:txBody>
          <a:bodyPr>
            <a:normAutofit fontScale="92500"/>
          </a:bodyPr>
          <a:lstStyle/>
          <a:p>
            <a:pPr>
              <a:buFont typeface="Wingdings" pitchFamily="2" charset="2"/>
              <a:buChar char="Ø"/>
            </a:pPr>
            <a:r>
              <a:rPr lang="en-US" sz="2600" b="1" dirty="0" smtClean="0">
                <a:solidFill>
                  <a:schemeClr val="tx1"/>
                </a:solidFill>
              </a:rPr>
              <a:t>Verbatim </a:t>
            </a:r>
            <a:r>
              <a:rPr lang="en-US" sz="2600" b="1" dirty="0" smtClean="0">
                <a:solidFill>
                  <a:schemeClr val="tx1"/>
                </a:solidFill>
              </a:rPr>
              <a:t>note </a:t>
            </a:r>
            <a:r>
              <a:rPr lang="en-US" sz="2600" b="1" dirty="0" smtClean="0">
                <a:solidFill>
                  <a:schemeClr val="tx1"/>
                </a:solidFill>
              </a:rPr>
              <a:t>taking=least </a:t>
            </a:r>
            <a:r>
              <a:rPr lang="en-US" sz="2600" b="1" dirty="0" smtClean="0">
                <a:solidFill>
                  <a:schemeClr val="tx1"/>
                </a:solidFill>
              </a:rPr>
              <a:t>effective way to take </a:t>
            </a:r>
            <a:r>
              <a:rPr lang="en-US" sz="2600" b="1" dirty="0" smtClean="0">
                <a:solidFill>
                  <a:schemeClr val="tx1"/>
                </a:solidFill>
              </a:rPr>
              <a:t>notes.</a:t>
            </a:r>
          </a:p>
          <a:p>
            <a:pPr>
              <a:buFont typeface="Wingdings" pitchFamily="2" charset="2"/>
              <a:buChar char="Ø"/>
            </a:pPr>
            <a:r>
              <a:rPr lang="en-US" sz="2600" b="1" dirty="0" smtClean="0">
                <a:solidFill>
                  <a:schemeClr val="tx1"/>
                </a:solidFill>
              </a:rPr>
              <a:t>Give </a:t>
            </a:r>
            <a:r>
              <a:rPr lang="en-US" sz="2600" b="1" dirty="0" smtClean="0">
                <a:solidFill>
                  <a:schemeClr val="tx1"/>
                </a:solidFill>
              </a:rPr>
              <a:t>teacher-prepared </a:t>
            </a:r>
            <a:r>
              <a:rPr lang="en-US" sz="2600" b="1" dirty="0" smtClean="0">
                <a:solidFill>
                  <a:schemeClr val="tx1"/>
                </a:solidFill>
              </a:rPr>
              <a:t>notes to </a:t>
            </a:r>
            <a:r>
              <a:rPr lang="en-US" sz="2600" b="1" dirty="0" smtClean="0">
                <a:solidFill>
                  <a:schemeClr val="tx1"/>
                </a:solidFill>
              </a:rPr>
              <a:t>students to annotate.</a:t>
            </a:r>
            <a:endParaRPr lang="en-US" sz="2600" b="1" dirty="0" smtClean="0">
              <a:solidFill>
                <a:schemeClr val="tx1"/>
              </a:solidFill>
            </a:endParaRPr>
          </a:p>
          <a:p>
            <a:pPr>
              <a:buFont typeface="Wingdings" pitchFamily="2" charset="2"/>
              <a:buChar char="Ø"/>
            </a:pPr>
            <a:r>
              <a:rPr lang="en-US" sz="2600" b="1" dirty="0" smtClean="0">
                <a:solidFill>
                  <a:schemeClr val="tx1"/>
                </a:solidFill>
              </a:rPr>
              <a:t>Notes </a:t>
            </a:r>
            <a:r>
              <a:rPr lang="en-US" sz="2600" b="1" dirty="0" smtClean="0">
                <a:solidFill>
                  <a:schemeClr val="tx1"/>
                </a:solidFill>
              </a:rPr>
              <a:t>should be considered a work in progress.</a:t>
            </a:r>
          </a:p>
          <a:p>
            <a:pPr>
              <a:buFont typeface="Wingdings" pitchFamily="2" charset="2"/>
              <a:buChar char="Ø"/>
            </a:pPr>
            <a:r>
              <a:rPr lang="en-US" sz="2600" b="1" dirty="0" smtClean="0">
                <a:solidFill>
                  <a:schemeClr val="tx1"/>
                </a:solidFill>
              </a:rPr>
              <a:t>Notes should be used as study guides for tests.</a:t>
            </a:r>
          </a:p>
          <a:p>
            <a:pPr>
              <a:buFont typeface="Wingdings" pitchFamily="2" charset="2"/>
              <a:buChar char="Ø"/>
            </a:pPr>
            <a:r>
              <a:rPr lang="en-US" sz="2600" b="1" dirty="0" smtClean="0">
                <a:solidFill>
                  <a:schemeClr val="tx1"/>
                </a:solidFill>
              </a:rPr>
              <a:t>The more authentic note taking, the better</a:t>
            </a:r>
            <a:r>
              <a:rPr lang="en-US" sz="2600" b="1" dirty="0" smtClean="0">
                <a:solidFill>
                  <a:schemeClr val="tx1"/>
                </a:solidFill>
              </a:rPr>
              <a:t>.</a:t>
            </a:r>
            <a:endParaRPr lang="en-US" sz="2600" b="1" dirty="0" smtClean="0">
              <a:solidFill>
                <a:schemeClr val="tx1"/>
              </a:solidFill>
            </a:endParaRPr>
          </a:p>
          <a:p>
            <a:pPr>
              <a:buFont typeface="Wingdings" pitchFamily="2" charset="2"/>
              <a:buChar char="Ø"/>
            </a:pPr>
            <a:r>
              <a:rPr lang="en-US" sz="2600" b="1" dirty="0" smtClean="0">
                <a:solidFill>
                  <a:schemeClr val="tx1"/>
                </a:solidFill>
              </a:rPr>
              <a:t>Have </a:t>
            </a:r>
            <a:r>
              <a:rPr lang="en-US" sz="2600" b="1" dirty="0" smtClean="0">
                <a:solidFill>
                  <a:schemeClr val="tx1"/>
                </a:solidFill>
              </a:rPr>
              <a:t>students practice a variety of note-taking formats and combination notes: </a:t>
            </a:r>
          </a:p>
          <a:p>
            <a:pPr>
              <a:buFont typeface="Wingdings" pitchFamily="2" charset="2"/>
              <a:buChar char="v"/>
            </a:pPr>
            <a:r>
              <a:rPr lang="en-US" sz="2600" b="1" dirty="0" smtClean="0">
                <a:solidFill>
                  <a:schemeClr val="tx1"/>
                </a:solidFill>
                <a:hlinkClick r:id="rId3" action="ppaction://hlinkfile"/>
              </a:rPr>
              <a:t>Inspiration Templates </a:t>
            </a:r>
            <a:endParaRPr lang="en-US" sz="2600" b="1" dirty="0" smtClean="0">
              <a:solidFill>
                <a:schemeClr val="tx1"/>
              </a:solidFill>
            </a:endParaRPr>
          </a:p>
          <a:p>
            <a:pPr>
              <a:buFont typeface="Wingdings" pitchFamily="2" charset="2"/>
              <a:buChar char="v"/>
            </a:pPr>
            <a:r>
              <a:rPr lang="en-US" sz="2600" b="1" dirty="0" smtClean="0">
                <a:solidFill>
                  <a:schemeClr val="tx1"/>
                </a:solidFill>
              </a:rPr>
              <a:t> PowerPoint (notes on bottom, view notes page)</a:t>
            </a:r>
          </a:p>
          <a:p>
            <a:endParaRPr lang="en-US" dirty="0" smtClean="0"/>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Practical Strategy #8:Vocabulary</a:t>
            </a:r>
            <a:endParaRPr lang="en-US" dirty="0">
              <a:solidFill>
                <a:schemeClr val="tx1"/>
              </a:solidFill>
            </a:endParaRPr>
          </a:p>
        </p:txBody>
      </p:sp>
      <p:sp>
        <p:nvSpPr>
          <p:cNvPr id="3" name="Text Placeholder 2"/>
          <p:cNvSpPr>
            <a:spLocks noGrp="1"/>
          </p:cNvSpPr>
          <p:nvPr>
            <p:ph type="body" idx="1"/>
          </p:nvPr>
        </p:nvSpPr>
        <p:spPr>
          <a:xfrm>
            <a:off x="722312" y="2547938"/>
            <a:ext cx="7964487" cy="3471862"/>
          </a:xfrm>
        </p:spPr>
        <p:txBody>
          <a:bodyPr>
            <a:normAutofit/>
          </a:bodyPr>
          <a:lstStyle/>
          <a:p>
            <a:pPr>
              <a:buFont typeface="Arial" pitchFamily="34" charset="0"/>
              <a:buChar char="•"/>
            </a:pPr>
            <a:r>
              <a:rPr lang="en-US" sz="3200" b="1" dirty="0" smtClean="0">
                <a:solidFill>
                  <a:schemeClr val="tx1"/>
                </a:solidFill>
              </a:rPr>
              <a:t>Pre-teaching in context (see close reading)</a:t>
            </a:r>
          </a:p>
          <a:p>
            <a:pPr>
              <a:buFont typeface="Arial" pitchFamily="34" charset="0"/>
              <a:buChar char="•"/>
            </a:pPr>
            <a:r>
              <a:rPr lang="en-US" sz="3200" b="1" dirty="0" smtClean="0">
                <a:solidFill>
                  <a:schemeClr val="tx1"/>
                </a:solidFill>
                <a:hlinkClick r:id="rId2" action="ppaction://hlinkfile"/>
              </a:rPr>
              <a:t>Window pane</a:t>
            </a:r>
            <a:endParaRPr lang="en-US" sz="3200" b="1" dirty="0" smtClean="0">
              <a:solidFill>
                <a:schemeClr val="tx1"/>
              </a:solidFill>
            </a:endParaRPr>
          </a:p>
          <a:p>
            <a:pPr>
              <a:buFont typeface="Arial" pitchFamily="34" charset="0"/>
              <a:buChar char="•"/>
            </a:pPr>
            <a:r>
              <a:rPr lang="en-US" sz="3200" b="1" dirty="0" smtClean="0">
                <a:solidFill>
                  <a:schemeClr val="tx1"/>
                </a:solidFill>
              </a:rPr>
              <a:t>Word splash: all words in one paragraph rather than unrelated sentences</a:t>
            </a:r>
          </a:p>
          <a:p>
            <a:pPr>
              <a:buFont typeface="Arial" pitchFamily="34" charset="0"/>
              <a:buChar char="•"/>
            </a:pPr>
            <a:r>
              <a:rPr lang="en-US" sz="3200" b="1" dirty="0" smtClean="0">
                <a:solidFill>
                  <a:schemeClr val="tx1"/>
                </a:solidFill>
              </a:rPr>
              <a:t>Word map, NIL 59</a:t>
            </a:r>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Practical Strategy #9:</a:t>
            </a:r>
            <a:br>
              <a:rPr lang="en-US" b="1" dirty="0" smtClean="0"/>
            </a:br>
            <a:r>
              <a:rPr lang="en-US" b="1" dirty="0" smtClean="0"/>
              <a:t>Writing to Learn</a:t>
            </a:r>
            <a:endParaRPr lang="en-US" dirty="0"/>
          </a:p>
        </p:txBody>
      </p:sp>
      <p:sp>
        <p:nvSpPr>
          <p:cNvPr id="3" name="Text Placeholder 2"/>
          <p:cNvSpPr>
            <a:spLocks noGrp="1"/>
          </p:cNvSpPr>
          <p:nvPr>
            <p:ph type="body" idx="1"/>
          </p:nvPr>
        </p:nvSpPr>
        <p:spPr>
          <a:xfrm>
            <a:off x="722312" y="2547938"/>
            <a:ext cx="8193088" cy="4310062"/>
          </a:xfrm>
        </p:spPr>
        <p:txBody>
          <a:bodyPr>
            <a:noAutofit/>
          </a:bodyPr>
          <a:lstStyle/>
          <a:p>
            <a:pPr>
              <a:buFont typeface="Wingdings" pitchFamily="2" charset="2"/>
              <a:buChar char="§"/>
            </a:pPr>
            <a:r>
              <a:rPr lang="en-US" sz="3200" b="1" dirty="0" smtClean="0">
                <a:solidFill>
                  <a:schemeClr val="tx1"/>
                </a:solidFill>
              </a:rPr>
              <a:t>What not to </a:t>
            </a:r>
            <a:r>
              <a:rPr lang="en-US" sz="3200" b="1" dirty="0" smtClean="0">
                <a:solidFill>
                  <a:schemeClr val="tx1"/>
                </a:solidFill>
              </a:rPr>
              <a:t>do</a:t>
            </a:r>
            <a:r>
              <a:rPr lang="en-US" sz="3200" b="1" dirty="0" smtClean="0">
                <a:solidFill>
                  <a:schemeClr val="tx1"/>
                </a:solidFill>
              </a:rPr>
              <a:t>: </a:t>
            </a:r>
            <a:r>
              <a:rPr lang="en-US" sz="3200" b="1" dirty="0" smtClean="0">
                <a:solidFill>
                  <a:schemeClr val="tx1"/>
                </a:solidFill>
              </a:rPr>
              <a:t>“Not worksheets, not </a:t>
            </a:r>
            <a:r>
              <a:rPr lang="en-US" sz="3200" b="1" dirty="0" smtClean="0">
                <a:solidFill>
                  <a:schemeClr val="tx1"/>
                </a:solidFill>
              </a:rPr>
              <a:t>vapid questions at the end of the </a:t>
            </a:r>
            <a:r>
              <a:rPr lang="en-US" sz="3200" b="1" dirty="0" smtClean="0">
                <a:solidFill>
                  <a:schemeClr val="tx1"/>
                </a:solidFill>
              </a:rPr>
              <a:t>selection, not </a:t>
            </a:r>
            <a:r>
              <a:rPr lang="en-US" sz="3200" b="1" dirty="0" smtClean="0">
                <a:solidFill>
                  <a:schemeClr val="tx1"/>
                </a:solidFill>
              </a:rPr>
              <a:t>canned formulas” (</a:t>
            </a:r>
            <a:r>
              <a:rPr lang="en-US" sz="3200" b="1" dirty="0" smtClean="0">
                <a:solidFill>
                  <a:schemeClr val="tx1"/>
                </a:solidFill>
              </a:rPr>
              <a:t>Schmoker).</a:t>
            </a:r>
            <a:endParaRPr lang="en-US" sz="3200" b="1" dirty="0" smtClean="0">
              <a:solidFill>
                <a:schemeClr val="tx1"/>
              </a:solidFill>
            </a:endParaRPr>
          </a:p>
          <a:p>
            <a:pPr>
              <a:buFont typeface="Wingdings" pitchFamily="2" charset="2"/>
              <a:buChar char="§"/>
            </a:pPr>
            <a:r>
              <a:rPr lang="en-US" sz="3200" b="1" dirty="0" smtClean="0">
                <a:solidFill>
                  <a:schemeClr val="tx1"/>
                </a:solidFill>
              </a:rPr>
              <a:t>What works:</a:t>
            </a:r>
          </a:p>
          <a:p>
            <a:pPr>
              <a:buFont typeface="Wingdings" pitchFamily="2" charset="2"/>
              <a:buChar char="v"/>
            </a:pPr>
            <a:r>
              <a:rPr lang="en-US" sz="3200" b="1" dirty="0" smtClean="0">
                <a:solidFill>
                  <a:schemeClr val="tx1"/>
                </a:solidFill>
              </a:rPr>
              <a:t>Writing to learn</a:t>
            </a:r>
          </a:p>
          <a:p>
            <a:pPr>
              <a:buFont typeface="Wingdings" pitchFamily="2" charset="2"/>
              <a:buChar char="v"/>
            </a:pPr>
            <a:r>
              <a:rPr lang="en-US" sz="3200" b="1" dirty="0" smtClean="0">
                <a:solidFill>
                  <a:schemeClr val="tx1"/>
                </a:solidFill>
              </a:rPr>
              <a:t>Writing to disclose learning</a:t>
            </a:r>
          </a:p>
          <a:p>
            <a:pPr>
              <a:buFont typeface="Wingdings" pitchFamily="2" charset="2"/>
              <a:buChar char="v"/>
            </a:pPr>
            <a:r>
              <a:rPr lang="en-US" sz="3200" b="1" dirty="0" smtClean="0">
                <a:solidFill>
                  <a:schemeClr val="tx1"/>
                </a:solidFill>
              </a:rPr>
              <a:t>Writing to express opinions</a:t>
            </a:r>
          </a:p>
          <a:p>
            <a:pPr>
              <a:buFont typeface="Wingdings" pitchFamily="2" charset="2"/>
              <a:buChar char="v"/>
            </a:pPr>
            <a:r>
              <a:rPr lang="en-US" sz="3200" b="1" dirty="0" smtClean="0">
                <a:solidFill>
                  <a:schemeClr val="tx1"/>
                </a:solidFill>
              </a:rPr>
              <a:t>Writing to connect</a:t>
            </a:r>
            <a:endParaRPr lang="en-US" sz="3200" b="1"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tx1"/>
                </a:solidFill>
              </a:rPr>
              <a:t>Writing to Learn</a:t>
            </a:r>
            <a:endParaRPr lang="en-US" dirty="0">
              <a:solidFill>
                <a:schemeClr val="tx1"/>
              </a:solidFill>
            </a:endParaRPr>
          </a:p>
        </p:txBody>
      </p:sp>
      <p:sp>
        <p:nvSpPr>
          <p:cNvPr id="3" name="Text Placeholder 2"/>
          <p:cNvSpPr>
            <a:spLocks noGrp="1"/>
          </p:cNvSpPr>
          <p:nvPr>
            <p:ph type="body" idx="1"/>
          </p:nvPr>
        </p:nvSpPr>
        <p:spPr>
          <a:xfrm>
            <a:off x="722312" y="2547938"/>
            <a:ext cx="7964488" cy="4157662"/>
          </a:xfrm>
        </p:spPr>
        <p:txBody>
          <a:bodyPr>
            <a:normAutofit fontScale="92500" lnSpcReduction="20000"/>
          </a:bodyPr>
          <a:lstStyle/>
          <a:p>
            <a:pPr>
              <a:buFont typeface="Arial" pitchFamily="34" charset="0"/>
              <a:buChar char="•"/>
            </a:pPr>
            <a:r>
              <a:rPr lang="en-US" sz="2600" b="1" dirty="0" smtClean="0">
                <a:solidFill>
                  <a:schemeClr val="tx1"/>
                </a:solidFill>
              </a:rPr>
              <a:t>Diverse demands of content areas: lab </a:t>
            </a:r>
            <a:r>
              <a:rPr lang="en-US" sz="2600" b="1" dirty="0" smtClean="0">
                <a:solidFill>
                  <a:schemeClr val="tx1"/>
                </a:solidFill>
              </a:rPr>
              <a:t>report </a:t>
            </a:r>
            <a:r>
              <a:rPr lang="en-US" sz="2600" b="1" dirty="0" smtClean="0">
                <a:solidFill>
                  <a:schemeClr val="tx1"/>
                </a:solidFill>
              </a:rPr>
              <a:t>example</a:t>
            </a:r>
          </a:p>
          <a:p>
            <a:pPr>
              <a:buFont typeface="Arial" pitchFamily="34" charset="0"/>
              <a:buChar char="•"/>
            </a:pPr>
            <a:r>
              <a:rPr lang="en-US" sz="2600" b="1" dirty="0" smtClean="0">
                <a:solidFill>
                  <a:schemeClr val="tx1"/>
                </a:solidFill>
              </a:rPr>
              <a:t>Paragraph: basic unit to develop “chain of logic”</a:t>
            </a:r>
          </a:p>
          <a:p>
            <a:pPr>
              <a:buFont typeface="Arial" pitchFamily="34" charset="0"/>
              <a:buChar char="•"/>
            </a:pPr>
            <a:r>
              <a:rPr lang="en-US" sz="2600" b="1" dirty="0" smtClean="0">
                <a:solidFill>
                  <a:schemeClr val="tx1"/>
                </a:solidFill>
              </a:rPr>
              <a:t>Managing this challenge of daily writing: </a:t>
            </a:r>
          </a:p>
          <a:p>
            <a:pPr>
              <a:buFont typeface="Wingdings" pitchFamily="2" charset="2"/>
              <a:buChar char="Ø"/>
            </a:pPr>
            <a:r>
              <a:rPr lang="en-US" sz="2600" b="1" dirty="0" smtClean="0">
                <a:solidFill>
                  <a:schemeClr val="tx1"/>
                </a:solidFill>
                <a:hlinkClick r:id="rId2" action="ppaction://hlinkfile"/>
              </a:rPr>
              <a:t>Collins Writing Program.docx</a:t>
            </a:r>
            <a:r>
              <a:rPr lang="en-US" sz="2600" b="1" dirty="0" smtClean="0">
                <a:solidFill>
                  <a:schemeClr val="tx1"/>
                </a:solidFill>
              </a:rPr>
              <a:t>; </a:t>
            </a:r>
            <a:r>
              <a:rPr lang="en-US" sz="2600" b="1" dirty="0" smtClean="0">
                <a:solidFill>
                  <a:schemeClr val="tx1"/>
                </a:solidFill>
              </a:rPr>
              <a:t>Collins online:</a:t>
            </a:r>
            <a:r>
              <a:rPr lang="en-US" sz="2600" b="1" dirty="0" smtClean="0">
                <a:solidFill>
                  <a:schemeClr val="tx1"/>
                </a:solidFill>
                <a:hlinkClick r:id="rId3"/>
              </a:rPr>
              <a:t>The Collins Writing Program</a:t>
            </a:r>
            <a:r>
              <a:rPr lang="en-US" sz="2600" b="1" dirty="0" smtClean="0">
                <a:solidFill>
                  <a:schemeClr val="tx1"/>
                </a:solidFill>
              </a:rPr>
              <a:t>;</a:t>
            </a:r>
            <a:r>
              <a:rPr lang="en-US" sz="2600" b="1" dirty="0" smtClean="0">
                <a:solidFill>
                  <a:schemeClr val="tx1"/>
                </a:solidFill>
                <a:hlinkClick r:id="rId4"/>
              </a:rPr>
              <a:t> Other examples</a:t>
            </a:r>
            <a:endParaRPr lang="en-US" sz="2600" b="1" dirty="0" smtClean="0">
              <a:solidFill>
                <a:schemeClr val="tx1"/>
              </a:solidFill>
            </a:endParaRPr>
          </a:p>
          <a:p>
            <a:pPr>
              <a:buFont typeface="Wingdings" pitchFamily="2" charset="2"/>
              <a:buChar char="Ø"/>
            </a:pPr>
            <a:r>
              <a:rPr lang="en-US" sz="2600" b="1" dirty="0" smtClean="0">
                <a:solidFill>
                  <a:schemeClr val="tx1"/>
                </a:solidFill>
              </a:rPr>
              <a:t>Quickwrites, exit slips</a:t>
            </a:r>
          </a:p>
          <a:p>
            <a:pPr>
              <a:buFont typeface="Wingdings" pitchFamily="2" charset="2"/>
              <a:buChar char="Ø"/>
            </a:pPr>
            <a:r>
              <a:rPr lang="en-US" sz="2600" b="1" dirty="0" smtClean="0">
                <a:solidFill>
                  <a:schemeClr val="tx1"/>
                </a:solidFill>
              </a:rPr>
              <a:t>MS Word; Office Live; Wiki discussion</a:t>
            </a:r>
          </a:p>
          <a:p>
            <a:pPr>
              <a:buFont typeface="Arial" pitchFamily="34" charset="0"/>
              <a:buChar char="•"/>
            </a:pPr>
            <a:r>
              <a:rPr lang="en-US" sz="2600" b="1" dirty="0" smtClean="0">
                <a:solidFill>
                  <a:schemeClr val="tx1"/>
                </a:solidFill>
              </a:rPr>
              <a:t>Analytical and persuasive writing for advancing critical reasoning: </a:t>
            </a:r>
            <a:r>
              <a:rPr lang="en-US" sz="2600" b="1" dirty="0" smtClean="0">
                <a:solidFill>
                  <a:schemeClr val="tx1"/>
                </a:solidFill>
                <a:hlinkClick r:id="rId5" action="ppaction://hlinkfile"/>
              </a:rPr>
              <a:t>estimating</a:t>
            </a:r>
            <a:r>
              <a:rPr lang="en-US" sz="2600" b="1" dirty="0" smtClean="0">
                <a:solidFill>
                  <a:schemeClr val="tx1"/>
                </a:solidFill>
              </a:rPr>
              <a:t> (similarities/differences), </a:t>
            </a:r>
            <a:r>
              <a:rPr lang="en-US" sz="2600" b="1" dirty="0" smtClean="0">
                <a:solidFill>
                  <a:schemeClr val="tx1"/>
                </a:solidFill>
                <a:hlinkClick r:id="rId6"/>
              </a:rPr>
              <a:t>synthesis paper </a:t>
            </a:r>
            <a:endParaRPr lang="en-US" sz="2600" b="1" dirty="0" smtClean="0">
              <a:solidFill>
                <a:schemeClr val="tx1"/>
              </a:solidFill>
            </a:endParaRPr>
          </a:p>
          <a:p>
            <a:pPr>
              <a:buFont typeface="Arial" pitchFamily="34" charset="0"/>
              <a:buChar char="•"/>
            </a:pPr>
            <a:r>
              <a:rPr lang="en-US" sz="2600" b="1" dirty="0" smtClean="0">
                <a:solidFill>
                  <a:schemeClr val="tx1"/>
                </a:solidFill>
              </a:rPr>
              <a:t>Purposeful writing: real world relevance (project </a:t>
            </a:r>
            <a:r>
              <a:rPr lang="en-US" sz="2600" b="1" dirty="0" smtClean="0">
                <a:solidFill>
                  <a:schemeClr val="tx1"/>
                </a:solidFill>
              </a:rPr>
              <a:t>based, math</a:t>
            </a:r>
            <a:r>
              <a:rPr lang="en-US" sz="2600" b="1" dirty="0" smtClean="0">
                <a:solidFill>
                  <a:schemeClr val="tx1"/>
                </a:solidFill>
              </a:rPr>
              <a:t>,</a:t>
            </a:r>
            <a:r>
              <a:rPr lang="en-US" sz="2600" b="1" dirty="0" smtClean="0">
                <a:solidFill>
                  <a:schemeClr val="tx1"/>
                </a:solidFill>
                <a:hlinkClick r:id="rId7"/>
              </a:rPr>
              <a:t> </a:t>
            </a:r>
            <a:r>
              <a:rPr lang="en-US" sz="2600" b="1" dirty="0" smtClean="0">
                <a:solidFill>
                  <a:schemeClr val="tx1"/>
                </a:solidFill>
                <a:hlinkClick r:id="rId7"/>
              </a:rPr>
              <a:t>simulations</a:t>
            </a:r>
            <a:r>
              <a:rPr lang="en-US" sz="2600" b="1" dirty="0" smtClean="0">
                <a:solidFill>
                  <a:schemeClr val="tx1"/>
                </a:solidFill>
              </a:rPr>
              <a:t>, </a:t>
            </a:r>
            <a:r>
              <a:rPr lang="en-US" sz="2600" b="1" dirty="0" smtClean="0">
                <a:solidFill>
                  <a:schemeClr val="tx1"/>
                </a:solidFill>
                <a:hlinkClick r:id="rId8"/>
              </a:rPr>
              <a:t>iEARN</a:t>
            </a:r>
            <a:r>
              <a:rPr lang="en-US" sz="2600" b="1" dirty="0" smtClean="0">
                <a:solidFill>
                  <a:schemeClr val="tx1"/>
                </a:solidFill>
              </a:rPr>
              <a:t> </a:t>
            </a:r>
            <a:r>
              <a:rPr lang="en-US" sz="2600" b="1" dirty="0" smtClean="0">
                <a:solidFill>
                  <a:schemeClr val="tx1"/>
                </a:solidFill>
              </a:rPr>
              <a:t>)</a:t>
            </a:r>
            <a:endParaRPr lang="en-US" sz="2600" b="1" dirty="0" smtClean="0">
              <a:solidFill>
                <a:schemeClr val="tx1"/>
              </a:solidFill>
            </a:endParaRPr>
          </a:p>
          <a:p>
            <a:pPr>
              <a:buFont typeface="Wingdings" pitchFamily="2" charset="2"/>
              <a:buChar char="Ø"/>
            </a:pPr>
            <a:endParaRPr lang="en-US" dirty="0" smtClean="0"/>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81000"/>
            <a:ext cx="7391400" cy="1552575"/>
          </a:xfrm>
        </p:spPr>
        <p:txBody>
          <a:bodyPr>
            <a:normAutofit/>
          </a:bodyPr>
          <a:lstStyle/>
          <a:p>
            <a:pPr algn="ctr"/>
            <a:r>
              <a:rPr lang="en-US" sz="3600" b="1" dirty="0" smtClean="0">
                <a:solidFill>
                  <a:schemeClr val="tx1"/>
                </a:solidFill>
              </a:rPr>
              <a:t>Authentic Literacy </a:t>
            </a:r>
            <a:br>
              <a:rPr lang="en-US" sz="3600" b="1" dirty="0" smtClean="0">
                <a:solidFill>
                  <a:schemeClr val="tx1"/>
                </a:solidFill>
              </a:rPr>
            </a:br>
            <a:r>
              <a:rPr lang="en-US" sz="3600" b="1" dirty="0" smtClean="0">
                <a:solidFill>
                  <a:schemeClr val="tx1"/>
                </a:solidFill>
              </a:rPr>
              <a:t>Across-the-Curriculum Benefits </a:t>
            </a:r>
            <a:endParaRPr lang="en-US" sz="3600" b="1" dirty="0">
              <a:solidFill>
                <a:schemeClr val="tx1"/>
              </a:solidFill>
            </a:endParaRPr>
          </a:p>
        </p:txBody>
      </p:sp>
      <p:sp>
        <p:nvSpPr>
          <p:cNvPr id="3" name="Text Placeholder 2"/>
          <p:cNvSpPr>
            <a:spLocks noGrp="1"/>
          </p:cNvSpPr>
          <p:nvPr>
            <p:ph type="body" idx="1"/>
          </p:nvPr>
        </p:nvSpPr>
        <p:spPr>
          <a:xfrm>
            <a:off x="722312" y="2547938"/>
            <a:ext cx="7812087" cy="4005262"/>
          </a:xfrm>
        </p:spPr>
        <p:txBody>
          <a:bodyPr>
            <a:noAutofit/>
          </a:bodyPr>
          <a:lstStyle/>
          <a:p>
            <a:pPr>
              <a:buFont typeface="Wingdings" pitchFamily="2" charset="2"/>
              <a:buChar char="v"/>
            </a:pPr>
            <a:r>
              <a:rPr lang="en-US" sz="3000" b="1" dirty="0" smtClean="0">
                <a:solidFill>
                  <a:schemeClr val="tx1"/>
                </a:solidFill>
              </a:rPr>
              <a:t>Repetition of strategy or skills in “different contexts and with different texts . . . contributes to the improvement of adolescent literacy skills” (NIL 39).</a:t>
            </a:r>
          </a:p>
          <a:p>
            <a:pPr>
              <a:buFont typeface="Wingdings" pitchFamily="2" charset="2"/>
              <a:buChar char="v"/>
            </a:pPr>
            <a:r>
              <a:rPr lang="en-US" sz="3000" b="1" dirty="0" smtClean="0">
                <a:solidFill>
                  <a:schemeClr val="tx1"/>
                </a:solidFill>
              </a:rPr>
              <a:t>“Thoughtful reading, writing, and discussion in redundant abundance, promote faster, more enduring achievement gains on state assessments than quick-fix approaches” (</a:t>
            </a:r>
            <a:r>
              <a:rPr lang="en-US" sz="3000" b="1" dirty="0" smtClean="0">
                <a:solidFill>
                  <a:schemeClr val="tx1"/>
                </a:solidFill>
              </a:rPr>
              <a:t>Schmoker).</a:t>
            </a:r>
            <a:endParaRPr lang="en-US" sz="3000" b="1"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362075"/>
          </a:xfrm>
        </p:spPr>
        <p:txBody>
          <a:bodyPr/>
          <a:lstStyle/>
          <a:p>
            <a:pPr algn="ctr"/>
            <a:r>
              <a:rPr lang="en-US" b="1" dirty="0" smtClean="0">
                <a:solidFill>
                  <a:schemeClr val="tx1"/>
                </a:solidFill>
              </a:rPr>
              <a:t>Why is this important?</a:t>
            </a:r>
            <a:endParaRPr lang="en-US" b="1" dirty="0">
              <a:solidFill>
                <a:schemeClr val="tx1"/>
              </a:solidFill>
            </a:endParaRPr>
          </a:p>
        </p:txBody>
      </p:sp>
      <p:sp>
        <p:nvSpPr>
          <p:cNvPr id="3" name="Text Placeholder 2"/>
          <p:cNvSpPr>
            <a:spLocks noGrp="1"/>
          </p:cNvSpPr>
          <p:nvPr>
            <p:ph type="body" idx="1"/>
          </p:nvPr>
        </p:nvSpPr>
        <p:spPr>
          <a:xfrm>
            <a:off x="722312" y="2547938"/>
            <a:ext cx="7888287" cy="3776662"/>
          </a:xfrm>
        </p:spPr>
        <p:txBody>
          <a:bodyPr>
            <a:normAutofit/>
          </a:bodyPr>
          <a:lstStyle/>
          <a:p>
            <a:pPr>
              <a:buFont typeface="Arial" pitchFamily="34" charset="0"/>
              <a:buChar char="•"/>
            </a:pPr>
            <a:r>
              <a:rPr lang="en-US" b="1" dirty="0" smtClean="0">
                <a:solidFill>
                  <a:schemeClr val="tx1"/>
                </a:solidFill>
                <a:latin typeface="+mj-lt"/>
              </a:rPr>
              <a:t>Global information economy requires advanced literacy skills.</a:t>
            </a:r>
          </a:p>
          <a:p>
            <a:pPr>
              <a:buFont typeface="Arial" pitchFamily="34" charset="0"/>
              <a:buChar char="•"/>
            </a:pPr>
            <a:r>
              <a:rPr lang="en-US" b="1" dirty="0" smtClean="0">
                <a:solidFill>
                  <a:schemeClr val="tx1"/>
                </a:solidFill>
                <a:latin typeface="+mj-lt"/>
              </a:rPr>
              <a:t>One of seven U.S. adults is functionally illiterate.</a:t>
            </a:r>
          </a:p>
          <a:p>
            <a:pPr>
              <a:buFont typeface="Arial" pitchFamily="34" charset="0"/>
              <a:buChar char="•"/>
            </a:pPr>
            <a:r>
              <a:rPr lang="en-US" b="1" dirty="0" smtClean="0">
                <a:solidFill>
                  <a:schemeClr val="tx1"/>
                </a:solidFill>
                <a:latin typeface="+mj-lt"/>
              </a:rPr>
              <a:t>Reading skills = key achievement predictor in all subjects, especially math and science.</a:t>
            </a:r>
          </a:p>
          <a:p>
            <a:pPr>
              <a:buFont typeface="Arial" pitchFamily="34" charset="0"/>
              <a:buChar char="•"/>
            </a:pPr>
            <a:r>
              <a:rPr lang="en-US" b="1" dirty="0" smtClean="0">
                <a:solidFill>
                  <a:schemeClr val="tx1"/>
                </a:solidFill>
                <a:latin typeface="+mj-lt"/>
              </a:rPr>
              <a:t>When students read effectively, teachers can teach more in-depth content in less time.</a:t>
            </a:r>
          </a:p>
          <a:p>
            <a:pPr>
              <a:buFont typeface="Arial" pitchFamily="34" charset="0"/>
              <a:buChar char="•"/>
            </a:pPr>
            <a:r>
              <a:rPr lang="en-US" b="1" dirty="0" smtClean="0">
                <a:solidFill>
                  <a:schemeClr val="tx1"/>
                </a:solidFill>
                <a:latin typeface="+mj-lt"/>
              </a:rPr>
              <a:t>Content learning and reading/writing to learn are deeply intertwined.</a:t>
            </a:r>
          </a:p>
          <a:p>
            <a:pPr>
              <a:buFont typeface="Arial" pitchFamily="34" charset="0"/>
              <a:buChar char="•"/>
            </a:pPr>
            <a:endParaRPr lang="en-US" b="1" dirty="0" smtClean="0">
              <a:latin typeface="+mj-lt"/>
            </a:endParaRPr>
          </a:p>
          <a:p>
            <a:pPr>
              <a:buFont typeface="Arial" pitchFamily="34" charset="0"/>
              <a:buChar char="•"/>
            </a:pPr>
            <a:endParaRPr lang="en-US" b="1" dirty="0" smtClean="0">
              <a:latin typeface="+mj-lt"/>
            </a:endParaRPr>
          </a:p>
          <a:p>
            <a:endParaRPr lang="en-US"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533400"/>
            <a:ext cx="7885113" cy="1781175"/>
          </a:xfrm>
        </p:spPr>
        <p:txBody>
          <a:bodyPr>
            <a:normAutofit fontScale="90000"/>
          </a:bodyPr>
          <a:lstStyle/>
          <a:p>
            <a:pPr algn="ctr"/>
            <a:r>
              <a:rPr lang="en-US" b="1" dirty="0" smtClean="0">
                <a:solidFill>
                  <a:schemeClr val="tx1"/>
                </a:solidFill>
              </a:rPr>
              <a:t>How can you use </a:t>
            </a:r>
            <a:r>
              <a:rPr lang="en-US" b="1" dirty="0" smtClean="0">
                <a:solidFill>
                  <a:schemeClr val="tx1"/>
                </a:solidFill>
              </a:rPr>
              <a:t>active reading and writing to learn strategies</a:t>
            </a:r>
            <a:br>
              <a:rPr lang="en-US" b="1" dirty="0" smtClean="0">
                <a:solidFill>
                  <a:schemeClr val="tx1"/>
                </a:solidFill>
              </a:rPr>
            </a:br>
            <a:r>
              <a:rPr lang="en-US" b="1" dirty="0" smtClean="0">
                <a:solidFill>
                  <a:schemeClr val="tx1"/>
                </a:solidFill>
              </a:rPr>
              <a:t> </a:t>
            </a:r>
            <a:r>
              <a:rPr lang="en-US" b="1" dirty="0" smtClean="0">
                <a:solidFill>
                  <a:schemeClr val="tx1"/>
                </a:solidFill>
              </a:rPr>
              <a:t>to develop </a:t>
            </a:r>
            <a:r>
              <a:rPr lang="en-US" b="1" dirty="0" smtClean="0">
                <a:solidFill>
                  <a:schemeClr val="tx1"/>
                </a:solidFill>
              </a:rPr>
              <a:t>content</a:t>
            </a:r>
            <a:r>
              <a:rPr lang="en-US" b="1" dirty="0" smtClean="0">
                <a:solidFill>
                  <a:schemeClr val="tx1"/>
                </a:solidFill>
              </a:rPr>
              <a:t>?</a:t>
            </a:r>
            <a:endParaRPr lang="en-US" b="1" dirty="0">
              <a:solidFill>
                <a:schemeClr val="tx1"/>
              </a:solidFill>
            </a:endParaRPr>
          </a:p>
        </p:txBody>
      </p:sp>
      <p:sp>
        <p:nvSpPr>
          <p:cNvPr id="5" name="Text Placeholder 4"/>
          <p:cNvSpPr>
            <a:spLocks noGrp="1"/>
          </p:cNvSpPr>
          <p:nvPr>
            <p:ph type="body" idx="1"/>
          </p:nvPr>
        </p:nvSpPr>
        <p:spPr>
          <a:xfrm>
            <a:off x="722313" y="2547938"/>
            <a:ext cx="7735887" cy="3852862"/>
          </a:xfrm>
        </p:spPr>
        <p:txBody>
          <a:bodyPr>
            <a:normAutofit fontScale="92500" lnSpcReduction="10000"/>
          </a:bodyPr>
          <a:lstStyle/>
          <a:p>
            <a:r>
              <a:rPr lang="en-US" sz="3600" b="1" dirty="0" smtClean="0">
                <a:solidFill>
                  <a:schemeClr val="tx1"/>
                </a:solidFill>
              </a:rPr>
              <a:t>Summarize </a:t>
            </a:r>
            <a:r>
              <a:rPr lang="en-US" sz="3600" b="1" dirty="0" smtClean="0">
                <a:solidFill>
                  <a:schemeClr val="tx1"/>
                </a:solidFill>
              </a:rPr>
              <a:t>your department’s ideas in the </a:t>
            </a:r>
            <a:r>
              <a:rPr lang="en-US" sz="3600" b="1" i="1" dirty="0" smtClean="0">
                <a:solidFill>
                  <a:schemeClr val="tx1"/>
                </a:solidFill>
                <a:hlinkClick r:id="rId2"/>
              </a:rPr>
              <a:t>Reading and Writing to Learn </a:t>
            </a:r>
            <a:r>
              <a:rPr lang="en-US" sz="3600" b="1" dirty="0" smtClean="0">
                <a:solidFill>
                  <a:schemeClr val="tx1"/>
                </a:solidFill>
              </a:rPr>
              <a:t>discussion </a:t>
            </a:r>
            <a:r>
              <a:rPr lang="en-US" sz="3600" b="1" dirty="0" smtClean="0">
                <a:solidFill>
                  <a:schemeClr val="tx1"/>
                </a:solidFill>
              </a:rPr>
              <a:t>(click </a:t>
            </a:r>
            <a:r>
              <a:rPr lang="en-US" sz="3600" b="1" dirty="0" smtClean="0">
                <a:solidFill>
                  <a:schemeClr val="tx1"/>
                </a:solidFill>
              </a:rPr>
              <a:t>that subject) </a:t>
            </a:r>
            <a:r>
              <a:rPr lang="en-US" sz="3600" b="1" dirty="0" smtClean="0">
                <a:solidFill>
                  <a:schemeClr val="tx1"/>
                </a:solidFill>
              </a:rPr>
              <a:t>on the </a:t>
            </a:r>
            <a:r>
              <a:rPr lang="en-US" sz="3600" b="1" dirty="0" smtClean="0">
                <a:solidFill>
                  <a:schemeClr val="tx1"/>
                </a:solidFill>
              </a:rPr>
              <a:t>wikispace discussion tab.  </a:t>
            </a:r>
            <a:r>
              <a:rPr lang="en-US" sz="3600" b="1" dirty="0" smtClean="0">
                <a:solidFill>
                  <a:schemeClr val="tx1"/>
                </a:solidFill>
              </a:rPr>
              <a:t>In the subject line, note the department name.  In the </a:t>
            </a:r>
            <a:r>
              <a:rPr lang="en-US" sz="3600" b="1" dirty="0" smtClean="0">
                <a:solidFill>
                  <a:schemeClr val="tx1"/>
                </a:solidFill>
              </a:rPr>
              <a:t>reply </a:t>
            </a:r>
            <a:r>
              <a:rPr lang="en-US" sz="3600" b="1" dirty="0" smtClean="0">
                <a:solidFill>
                  <a:schemeClr val="tx1"/>
                </a:solidFill>
              </a:rPr>
              <a:t>section, summarize ideas in response to the above question</a:t>
            </a:r>
            <a:r>
              <a:rPr lang="en-US" sz="3600" b="1" dirty="0" smtClean="0">
                <a:solidFill>
                  <a:schemeClr val="tx1"/>
                </a:solidFill>
              </a:rPr>
              <a:t>.  Be sure to click Post to add the discussion comment.</a:t>
            </a:r>
            <a:endParaRPr lang="en-US" sz="3600" b="1" dirty="0" smtClean="0">
              <a:solidFill>
                <a:schemeClr val="tx1"/>
              </a:solidFill>
            </a:endParaRPr>
          </a:p>
          <a:p>
            <a:endParaRPr lang="en-US" sz="3600" b="1" dirty="0" smtClean="0"/>
          </a:p>
          <a:p>
            <a:endParaRPr lang="en-US" sz="3600" b="1" dirty="0" smtClean="0"/>
          </a:p>
          <a:p>
            <a:endParaRPr lang="en-US"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2000" y="990600"/>
            <a:ext cx="7848600" cy="1295400"/>
          </a:xfrm>
        </p:spPr>
        <p:txBody>
          <a:bodyPr>
            <a:normAutofit fontScale="90000"/>
          </a:bodyPr>
          <a:lstStyle/>
          <a:p>
            <a:pPr algn="ctr"/>
            <a:r>
              <a:rPr lang="en-US" b="1" dirty="0" smtClean="0">
                <a:solidFill>
                  <a:schemeClr val="tx1"/>
                </a:solidFill>
              </a:rPr>
              <a:t>Works Consulted</a:t>
            </a:r>
            <a:r>
              <a:rPr lang="en-US" dirty="0" smtClean="0"/>
              <a:t/>
            </a:r>
            <a:br>
              <a:rPr lang="en-US" dirty="0" smtClean="0"/>
            </a:br>
            <a:endParaRPr lang="en-US" dirty="0"/>
          </a:p>
        </p:txBody>
      </p:sp>
      <p:sp>
        <p:nvSpPr>
          <p:cNvPr id="6" name="Text Placeholder 5"/>
          <p:cNvSpPr>
            <a:spLocks noGrp="1"/>
          </p:cNvSpPr>
          <p:nvPr>
            <p:ph type="body" idx="1"/>
          </p:nvPr>
        </p:nvSpPr>
        <p:spPr>
          <a:xfrm>
            <a:off x="722312" y="2547938"/>
            <a:ext cx="7812087" cy="3929062"/>
          </a:xfrm>
        </p:spPr>
        <p:txBody>
          <a:bodyPr>
            <a:normAutofit fontScale="70000" lnSpcReduction="20000"/>
          </a:bodyPr>
          <a:lstStyle/>
          <a:p>
            <a:r>
              <a:rPr lang="en-US" b="1" dirty="0" smtClean="0">
                <a:solidFill>
                  <a:schemeClr val="tx1"/>
                </a:solidFill>
              </a:rPr>
              <a:t>Leem, C.D.; Spratley, A. </a:t>
            </a:r>
            <a:r>
              <a:rPr lang="en-US" b="1" i="1" dirty="0" smtClean="0">
                <a:solidFill>
                  <a:schemeClr val="tx1"/>
                </a:solidFill>
              </a:rPr>
              <a:t>Reading in the Disciplines: The Challenges of </a:t>
            </a:r>
            <a:endParaRPr lang="en-US" b="1" i="1" dirty="0" smtClean="0">
              <a:solidFill>
                <a:schemeClr val="tx1"/>
              </a:solidFill>
            </a:endParaRPr>
          </a:p>
          <a:p>
            <a:r>
              <a:rPr lang="en-US" b="1" i="1" dirty="0" smtClean="0">
                <a:solidFill>
                  <a:schemeClr val="tx1"/>
                </a:solidFill>
              </a:rPr>
              <a:t>	</a:t>
            </a:r>
            <a:r>
              <a:rPr lang="en-US" b="1" i="1" dirty="0" smtClean="0">
                <a:solidFill>
                  <a:schemeClr val="tx1"/>
                </a:solidFill>
              </a:rPr>
              <a:t>Adolescent </a:t>
            </a:r>
            <a:r>
              <a:rPr lang="en-US" b="1" i="1" dirty="0" smtClean="0">
                <a:solidFill>
                  <a:schemeClr val="tx1"/>
                </a:solidFill>
              </a:rPr>
              <a:t>Literacy</a:t>
            </a:r>
            <a:r>
              <a:rPr lang="en-US" b="1" dirty="0" smtClean="0">
                <a:solidFill>
                  <a:schemeClr val="tx1"/>
                </a:solidFill>
              </a:rPr>
              <a:t>. New York: </a:t>
            </a:r>
            <a:r>
              <a:rPr lang="en-US" b="1" dirty="0" smtClean="0">
                <a:solidFill>
                  <a:schemeClr val="tx1"/>
                </a:solidFill>
              </a:rPr>
              <a:t>Carnegie </a:t>
            </a:r>
            <a:r>
              <a:rPr lang="en-US" b="1" dirty="0" smtClean="0">
                <a:solidFill>
                  <a:schemeClr val="tx1"/>
                </a:solidFill>
              </a:rPr>
              <a:t>Corporation, 2009.</a:t>
            </a:r>
          </a:p>
          <a:p>
            <a:r>
              <a:rPr lang="en-US" b="1" dirty="0" smtClean="0">
                <a:solidFill>
                  <a:schemeClr val="tx1"/>
                </a:solidFill>
              </a:rPr>
              <a:t>National Institute for Literacy.  </a:t>
            </a:r>
            <a:r>
              <a:rPr lang="en-US" b="1" i="1" dirty="0" smtClean="0">
                <a:solidFill>
                  <a:schemeClr val="tx1"/>
                </a:solidFill>
              </a:rPr>
              <a:t>What Content-Area Teachers Should Know </a:t>
            </a:r>
            <a:endParaRPr lang="en-US" b="1" i="1" dirty="0" smtClean="0">
              <a:solidFill>
                <a:schemeClr val="tx1"/>
              </a:solidFill>
            </a:endParaRPr>
          </a:p>
          <a:p>
            <a:r>
              <a:rPr lang="en-US" b="1" i="1" dirty="0" smtClean="0">
                <a:solidFill>
                  <a:schemeClr val="tx1"/>
                </a:solidFill>
              </a:rPr>
              <a:t>	</a:t>
            </a:r>
            <a:r>
              <a:rPr lang="en-US" b="1" i="1" dirty="0" smtClean="0">
                <a:solidFill>
                  <a:schemeClr val="tx1"/>
                </a:solidFill>
              </a:rPr>
              <a:t>about </a:t>
            </a:r>
            <a:r>
              <a:rPr lang="en-US" b="1" i="1" dirty="0" smtClean="0">
                <a:solidFill>
                  <a:schemeClr val="tx1"/>
                </a:solidFill>
              </a:rPr>
              <a:t>Adolescent Literacy.</a:t>
            </a:r>
            <a:r>
              <a:rPr lang="en-US" b="1" dirty="0" smtClean="0">
                <a:solidFill>
                  <a:schemeClr val="tx1"/>
                </a:solidFill>
              </a:rPr>
              <a:t>  </a:t>
            </a:r>
            <a:r>
              <a:rPr lang="en-US" b="1" dirty="0" smtClean="0">
                <a:solidFill>
                  <a:schemeClr val="tx1"/>
                </a:solidFill>
              </a:rPr>
              <a:t>Washington: NICHD</a:t>
            </a:r>
            <a:r>
              <a:rPr lang="en-US" b="1" dirty="0" smtClean="0">
                <a:solidFill>
                  <a:schemeClr val="tx1"/>
                </a:solidFill>
              </a:rPr>
              <a:t>,  US </a:t>
            </a:r>
            <a:r>
              <a:rPr lang="en-US" b="1" dirty="0" smtClean="0">
                <a:solidFill>
                  <a:schemeClr val="tx1"/>
                </a:solidFill>
              </a:rPr>
              <a:t>Department </a:t>
            </a:r>
            <a:r>
              <a:rPr lang="en-US" b="1" dirty="0" smtClean="0">
                <a:solidFill>
                  <a:schemeClr val="tx1"/>
                </a:solidFill>
              </a:rPr>
              <a:t>of </a:t>
            </a:r>
            <a:endParaRPr lang="en-US" b="1" dirty="0" smtClean="0">
              <a:solidFill>
                <a:schemeClr val="tx1"/>
              </a:solidFill>
            </a:endParaRPr>
          </a:p>
          <a:p>
            <a:r>
              <a:rPr lang="en-US" b="1" dirty="0" smtClean="0">
                <a:solidFill>
                  <a:schemeClr val="tx1"/>
                </a:solidFill>
              </a:rPr>
              <a:t>	</a:t>
            </a:r>
            <a:r>
              <a:rPr lang="en-US" b="1" dirty="0" smtClean="0">
                <a:solidFill>
                  <a:schemeClr val="tx1"/>
                </a:solidFill>
              </a:rPr>
              <a:t>Education</a:t>
            </a:r>
            <a:r>
              <a:rPr lang="en-US" b="1" dirty="0" smtClean="0">
                <a:solidFill>
                  <a:schemeClr val="tx1"/>
                </a:solidFill>
              </a:rPr>
              <a:t>, 2007.</a:t>
            </a:r>
          </a:p>
          <a:p>
            <a:r>
              <a:rPr lang="en-US" b="1" dirty="0" smtClean="0">
                <a:solidFill>
                  <a:schemeClr val="tx1"/>
                </a:solidFill>
              </a:rPr>
              <a:t>Pitler, Howard, et al. </a:t>
            </a:r>
            <a:r>
              <a:rPr lang="en-US" b="1" i="1" dirty="0" smtClean="0">
                <a:solidFill>
                  <a:schemeClr val="tx1"/>
                </a:solidFill>
              </a:rPr>
              <a:t>Using Technology with Classroom Instruction that Works</a:t>
            </a:r>
            <a:r>
              <a:rPr lang="en-US" b="1" dirty="0" smtClean="0">
                <a:solidFill>
                  <a:schemeClr val="tx1"/>
                </a:solidFill>
              </a:rPr>
              <a:t>.  Denver: </a:t>
            </a:r>
            <a:endParaRPr lang="en-US" b="1" dirty="0" smtClean="0">
              <a:solidFill>
                <a:schemeClr val="tx1"/>
              </a:solidFill>
            </a:endParaRPr>
          </a:p>
          <a:p>
            <a:r>
              <a:rPr lang="en-US" b="1" dirty="0" smtClean="0">
                <a:solidFill>
                  <a:schemeClr val="tx1"/>
                </a:solidFill>
              </a:rPr>
              <a:t>	</a:t>
            </a:r>
            <a:r>
              <a:rPr lang="en-US" b="1" dirty="0" smtClean="0">
                <a:solidFill>
                  <a:schemeClr val="tx1"/>
                </a:solidFill>
              </a:rPr>
              <a:t>Mid-continent Research </a:t>
            </a:r>
            <a:r>
              <a:rPr lang="en-US" b="1" dirty="0" smtClean="0">
                <a:solidFill>
                  <a:schemeClr val="tx1"/>
                </a:solidFill>
              </a:rPr>
              <a:t>for Education and Learning (McRel), 2007.</a:t>
            </a:r>
          </a:p>
          <a:p>
            <a:r>
              <a:rPr lang="en-US" b="1" dirty="0" smtClean="0">
                <a:solidFill>
                  <a:schemeClr val="tx1"/>
                </a:solidFill>
              </a:rPr>
              <a:t>Schmoker, Mike. “Radically Redefining Literacy Instruction: An Immense </a:t>
            </a:r>
            <a:endParaRPr lang="en-US" b="1" dirty="0" smtClean="0">
              <a:solidFill>
                <a:schemeClr val="tx1"/>
              </a:solidFill>
            </a:endParaRPr>
          </a:p>
          <a:p>
            <a:r>
              <a:rPr lang="en-US" b="1" dirty="0" smtClean="0">
                <a:solidFill>
                  <a:schemeClr val="tx1"/>
                </a:solidFill>
              </a:rPr>
              <a:t>	</a:t>
            </a:r>
            <a:r>
              <a:rPr lang="en-US" b="1" dirty="0" smtClean="0">
                <a:solidFill>
                  <a:schemeClr val="tx1"/>
                </a:solidFill>
              </a:rPr>
              <a:t>Opportunity</a:t>
            </a:r>
            <a:r>
              <a:rPr lang="en-US" b="1" dirty="0" smtClean="0">
                <a:solidFill>
                  <a:schemeClr val="tx1"/>
                </a:solidFill>
              </a:rPr>
              <a:t>.” </a:t>
            </a:r>
            <a:r>
              <a:rPr lang="en-US" b="1" i="1" dirty="0" smtClean="0">
                <a:solidFill>
                  <a:schemeClr val="tx1"/>
                </a:solidFill>
              </a:rPr>
              <a:t>Phi Delta </a:t>
            </a:r>
            <a:r>
              <a:rPr lang="en-US" b="1" i="1" dirty="0" smtClean="0">
                <a:solidFill>
                  <a:schemeClr val="tx1"/>
                </a:solidFill>
              </a:rPr>
              <a:t>Kappan</a:t>
            </a:r>
            <a:r>
              <a:rPr lang="en-US" b="1" dirty="0" smtClean="0">
                <a:solidFill>
                  <a:schemeClr val="tx1"/>
                </a:solidFill>
              </a:rPr>
              <a:t> 88.7 </a:t>
            </a:r>
            <a:r>
              <a:rPr lang="en-US" b="1" dirty="0" smtClean="0">
                <a:solidFill>
                  <a:schemeClr val="tx1"/>
                </a:solidFill>
              </a:rPr>
              <a:t>(2007): 488-93.</a:t>
            </a:r>
          </a:p>
          <a:p>
            <a:r>
              <a:rPr lang="en-US" b="1" i="1" dirty="0" smtClean="0">
                <a:solidFill>
                  <a:schemeClr val="tx1"/>
                </a:solidFill>
              </a:rPr>
              <a:t>Time To Act: An Agenda for Advancing Adolescent Literacy for College and Career Success.</a:t>
            </a:r>
            <a:r>
              <a:rPr lang="en-US" b="1" dirty="0" smtClean="0">
                <a:solidFill>
                  <a:schemeClr val="tx1"/>
                </a:solidFill>
              </a:rPr>
              <a:t> </a:t>
            </a:r>
            <a:endParaRPr lang="en-US" b="1" dirty="0" smtClean="0">
              <a:solidFill>
                <a:schemeClr val="tx1"/>
              </a:solidFill>
            </a:endParaRPr>
          </a:p>
          <a:p>
            <a:r>
              <a:rPr lang="en-US" b="1" dirty="0" smtClean="0">
                <a:solidFill>
                  <a:schemeClr val="tx1"/>
                </a:solidFill>
              </a:rPr>
              <a:t>	</a:t>
            </a:r>
            <a:r>
              <a:rPr lang="en-US" b="1" dirty="0" smtClean="0">
                <a:solidFill>
                  <a:schemeClr val="tx1"/>
                </a:solidFill>
              </a:rPr>
              <a:t>New </a:t>
            </a:r>
            <a:r>
              <a:rPr lang="en-US" b="1" dirty="0" smtClean="0">
                <a:solidFill>
                  <a:schemeClr val="tx1"/>
                </a:solidFill>
              </a:rPr>
              <a:t>York: </a:t>
            </a:r>
            <a:r>
              <a:rPr lang="en-US" b="1" dirty="0" smtClean="0">
                <a:solidFill>
                  <a:schemeClr val="tx1"/>
                </a:solidFill>
              </a:rPr>
              <a:t>Carnegie </a:t>
            </a:r>
            <a:r>
              <a:rPr lang="en-US" b="1" dirty="0" smtClean="0">
                <a:solidFill>
                  <a:schemeClr val="tx1"/>
                </a:solidFill>
              </a:rPr>
              <a:t>Corporation, 2009.</a:t>
            </a:r>
          </a:p>
          <a:p>
            <a:r>
              <a:rPr lang="en-US" b="1" dirty="0" smtClean="0">
                <a:solidFill>
                  <a:schemeClr val="tx1"/>
                </a:solidFill>
              </a:rPr>
              <a:t>VanDeWeghe, Rick. “ Research Matters: Authentic Literacy and Student </a:t>
            </a:r>
            <a:endParaRPr lang="en-US" b="1" dirty="0" smtClean="0">
              <a:solidFill>
                <a:schemeClr val="tx1"/>
              </a:solidFill>
            </a:endParaRPr>
          </a:p>
          <a:p>
            <a:r>
              <a:rPr lang="en-US" b="1" dirty="0" smtClean="0">
                <a:solidFill>
                  <a:schemeClr val="tx1"/>
                </a:solidFill>
              </a:rPr>
              <a:t>	</a:t>
            </a:r>
            <a:r>
              <a:rPr lang="en-US" b="1" dirty="0" smtClean="0">
                <a:solidFill>
                  <a:schemeClr val="tx1"/>
                </a:solidFill>
              </a:rPr>
              <a:t>Achievement</a:t>
            </a:r>
            <a:r>
              <a:rPr lang="en-US" b="1" dirty="0" smtClean="0">
                <a:solidFill>
                  <a:schemeClr val="tx1"/>
                </a:solidFill>
              </a:rPr>
              <a:t>.”  </a:t>
            </a:r>
            <a:r>
              <a:rPr lang="en-US" b="1" i="1" dirty="0" smtClean="0">
                <a:solidFill>
                  <a:schemeClr val="tx1"/>
                </a:solidFill>
              </a:rPr>
              <a:t>English Journal </a:t>
            </a:r>
            <a:r>
              <a:rPr lang="en-US" b="1" dirty="0" smtClean="0">
                <a:solidFill>
                  <a:schemeClr val="tx1"/>
                </a:solidFill>
              </a:rPr>
              <a:t> </a:t>
            </a:r>
            <a:r>
              <a:rPr lang="en-US" b="1" dirty="0" smtClean="0">
                <a:solidFill>
                  <a:schemeClr val="tx1"/>
                </a:solidFill>
              </a:rPr>
              <a:t>97:6 </a:t>
            </a:r>
            <a:r>
              <a:rPr lang="en-US" b="1" dirty="0" smtClean="0">
                <a:solidFill>
                  <a:schemeClr val="tx1"/>
                </a:solidFill>
              </a:rPr>
              <a:t>(2008): 105-108.</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tx1"/>
                </a:solidFill>
              </a:rPr>
              <a:t>Issues to consider . . .</a:t>
            </a:r>
            <a:endParaRPr lang="en-US" b="1" dirty="0">
              <a:solidFill>
                <a:schemeClr val="tx1"/>
              </a:solidFill>
            </a:endParaRPr>
          </a:p>
        </p:txBody>
      </p:sp>
      <p:sp>
        <p:nvSpPr>
          <p:cNvPr id="3" name="Text Placeholder 2"/>
          <p:cNvSpPr>
            <a:spLocks noGrp="1"/>
          </p:cNvSpPr>
          <p:nvPr>
            <p:ph type="body" idx="1"/>
          </p:nvPr>
        </p:nvSpPr>
        <p:spPr>
          <a:xfrm>
            <a:off x="685800" y="2514600"/>
            <a:ext cx="7924800" cy="3962400"/>
          </a:xfrm>
        </p:spPr>
        <p:txBody>
          <a:bodyPr>
            <a:normAutofit/>
          </a:bodyPr>
          <a:lstStyle/>
          <a:p>
            <a:r>
              <a:rPr lang="en-US" sz="3200" b="1" dirty="0" smtClean="0">
                <a:solidFill>
                  <a:schemeClr val="tx1"/>
                </a:solidFill>
              </a:rPr>
              <a:t>“Teachers waste an extraordinary amount of literacy-instruction time on activities that have marginal effect on students’ literacy development</a:t>
            </a:r>
            <a:r>
              <a:rPr lang="en-US" sz="3200" b="1" dirty="0" smtClean="0">
                <a:solidFill>
                  <a:schemeClr val="tx1"/>
                </a:solidFill>
              </a:rPr>
              <a:t>” (Schmoker).</a:t>
            </a:r>
          </a:p>
          <a:p>
            <a:endParaRPr lang="en-US" sz="3200" b="1" dirty="0" smtClean="0">
              <a:solidFill>
                <a:schemeClr val="tx1"/>
              </a:solidFill>
            </a:endParaRPr>
          </a:p>
          <a:p>
            <a:pPr algn="ctr">
              <a:buFont typeface="Arial" pitchFamily="34" charset="0"/>
              <a:buChar char="•"/>
            </a:pPr>
            <a:r>
              <a:rPr lang="en-US" sz="3200" b="1" dirty="0" smtClean="0">
                <a:solidFill>
                  <a:schemeClr val="tx1"/>
                </a:solidFill>
                <a:hlinkClick r:id="rId2" action="ppaction://hlinkfile"/>
              </a:rPr>
              <a:t>The Montillation of Traxoline</a:t>
            </a:r>
            <a:endParaRPr lang="en-US" sz="3200" b="1" dirty="0" smtClean="0">
              <a:solidFill>
                <a:schemeClr val="tx1"/>
              </a:solidFill>
            </a:endParaRPr>
          </a:p>
          <a:p>
            <a:pPr algn="ctr">
              <a:buFont typeface="Arial" pitchFamily="34" charset="0"/>
              <a:buChar char="•"/>
            </a:pPr>
            <a:r>
              <a:rPr lang="en-US" sz="3200" b="1" dirty="0" smtClean="0">
                <a:solidFill>
                  <a:schemeClr val="tx1"/>
                </a:solidFill>
              </a:rPr>
              <a:t>“Red Square Question”</a:t>
            </a:r>
            <a:endParaRPr lang="en-US" sz="3200" b="1"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solidFill>
                  <a:schemeClr val="tx1"/>
                </a:solidFill>
              </a:rPr>
              <a:t>Red Square Question</a:t>
            </a:r>
            <a:endParaRPr lang="en-US" dirty="0">
              <a:solidFill>
                <a:schemeClr val="tx1"/>
              </a:solidFill>
            </a:endParaRPr>
          </a:p>
        </p:txBody>
      </p:sp>
      <p:sp>
        <p:nvSpPr>
          <p:cNvPr id="4" name="Text Placeholder 3"/>
          <p:cNvSpPr>
            <a:spLocks noGrp="1"/>
          </p:cNvSpPr>
          <p:nvPr>
            <p:ph type="body" idx="1"/>
          </p:nvPr>
        </p:nvSpPr>
        <p:spPr>
          <a:xfrm>
            <a:off x="722312" y="2547938"/>
            <a:ext cx="8193088" cy="4081462"/>
          </a:xfrm>
        </p:spPr>
        <p:txBody>
          <a:bodyPr>
            <a:normAutofit fontScale="92500"/>
          </a:bodyPr>
          <a:lstStyle/>
          <a:p>
            <a:r>
              <a:rPr lang="en-US" b="1" dirty="0" smtClean="0">
                <a:solidFill>
                  <a:schemeClr val="tx1"/>
                </a:solidFill>
              </a:rPr>
              <a:t>“. . . It wasn’t like it was spread all over the place, like you had to read it.  It was just like, if the ‘red square question’ was here, you knew it was somewhere around that area, right there.  And you could just look for the answer and copy it down and you got full credit for it.  So you didn’t have to read.  It was something that you could like slide by without them knowing.   I don’t know if they cared or not, but that’s the way everybody did it.  You see the “red square question” and you sort of calculate where it’s around, you find the answer, and you write it down, and that’s it.” </a:t>
            </a:r>
            <a:endParaRPr lang="en-US" b="1" dirty="0" smtClean="0">
              <a:solidFill>
                <a:schemeClr val="tx1"/>
              </a:solidFill>
            </a:endParaRPr>
          </a:p>
          <a:p>
            <a:r>
              <a:rPr lang="en-US" b="1" dirty="0" smtClean="0">
                <a:solidFill>
                  <a:schemeClr val="tx1"/>
                </a:solidFill>
              </a:rPr>
              <a:t>~</a:t>
            </a:r>
            <a:r>
              <a:rPr lang="en-US" b="1" dirty="0" smtClean="0">
                <a:solidFill>
                  <a:schemeClr val="tx1"/>
                </a:solidFill>
              </a:rPr>
              <a:t>Rosa, 9</a:t>
            </a:r>
            <a:r>
              <a:rPr lang="en-US" b="1" baseline="30000" dirty="0" smtClean="0">
                <a:solidFill>
                  <a:schemeClr val="tx1"/>
                </a:solidFill>
              </a:rPr>
              <a:t>th</a:t>
            </a:r>
            <a:r>
              <a:rPr lang="en-US" b="1" dirty="0" smtClean="0">
                <a:solidFill>
                  <a:schemeClr val="tx1"/>
                </a:solidFill>
              </a:rPr>
              <a:t> grader, describing her experiences reading history </a:t>
            </a:r>
            <a:r>
              <a:rPr lang="en-US" b="1" dirty="0" smtClean="0">
                <a:solidFill>
                  <a:schemeClr val="tx1"/>
                </a:solidFill>
              </a:rPr>
              <a:t>(</a:t>
            </a:r>
            <a:r>
              <a:rPr lang="en-US" b="1" dirty="0" smtClean="0">
                <a:solidFill>
                  <a:schemeClr val="tx1"/>
                </a:solidFill>
              </a:rPr>
              <a:t>Leem </a:t>
            </a:r>
            <a:r>
              <a:rPr lang="en-US" b="1" dirty="0" smtClean="0">
                <a:solidFill>
                  <a:schemeClr val="tx1"/>
                </a:solidFill>
              </a:rPr>
              <a:t>17</a:t>
            </a:r>
            <a:r>
              <a:rPr lang="en-US" b="1" dirty="0" smtClean="0">
                <a:solidFill>
                  <a:schemeClr val="tx1"/>
                </a:solidFill>
              </a:rPr>
              <a:t>).</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685800" y="685800"/>
            <a:ext cx="7772400" cy="1362075"/>
          </a:xfrm>
        </p:spPr>
        <p:txBody>
          <a:bodyPr/>
          <a:lstStyle/>
          <a:p>
            <a:pPr algn="ctr"/>
            <a:r>
              <a:rPr lang="en-US" b="1" dirty="0" smtClean="0">
                <a:solidFill>
                  <a:schemeClr val="tx1"/>
                </a:solidFill>
              </a:rPr>
              <a:t>What works?</a:t>
            </a:r>
            <a:endParaRPr lang="en-US" b="1" dirty="0">
              <a:solidFill>
                <a:schemeClr val="tx1"/>
              </a:solidFill>
            </a:endParaRPr>
          </a:p>
        </p:txBody>
      </p:sp>
      <p:sp>
        <p:nvSpPr>
          <p:cNvPr id="10" name="Text Placeholder 9"/>
          <p:cNvSpPr>
            <a:spLocks noGrp="1"/>
          </p:cNvSpPr>
          <p:nvPr>
            <p:ph type="body" idx="1"/>
          </p:nvPr>
        </p:nvSpPr>
        <p:spPr>
          <a:xfrm>
            <a:off x="722312" y="2547938"/>
            <a:ext cx="7888287" cy="4081462"/>
          </a:xfrm>
        </p:spPr>
        <p:txBody>
          <a:bodyPr>
            <a:normAutofit fontScale="92500"/>
          </a:bodyPr>
          <a:lstStyle/>
          <a:p>
            <a:pPr>
              <a:buFont typeface="Arial" pitchFamily="34" charset="0"/>
              <a:buChar char="•"/>
            </a:pPr>
            <a:r>
              <a:rPr lang="en-US" sz="3200" b="1" dirty="0" smtClean="0">
                <a:solidFill>
                  <a:schemeClr val="tx1"/>
                </a:solidFill>
                <a:latin typeface="+mj-lt"/>
              </a:rPr>
              <a:t>Develop students’ abilities to </a:t>
            </a:r>
            <a:r>
              <a:rPr lang="en-US" sz="3200" b="1" i="1" dirty="0" smtClean="0">
                <a:solidFill>
                  <a:schemeClr val="tx1"/>
                </a:solidFill>
                <a:effectLst>
                  <a:outerShdw blurRad="38100" dist="38100" dir="2700000" algn="tl">
                    <a:srgbClr val="000000">
                      <a:alpha val="43137"/>
                    </a:srgbClr>
                  </a:outerShdw>
                </a:effectLst>
                <a:latin typeface="+mj-lt"/>
              </a:rPr>
              <a:t>work to make meaning </a:t>
            </a:r>
            <a:r>
              <a:rPr lang="en-US" sz="3200" b="1" dirty="0" smtClean="0">
                <a:solidFill>
                  <a:schemeClr val="tx1"/>
                </a:solidFill>
                <a:latin typeface="+mj-lt"/>
              </a:rPr>
              <a:t>from what they read.</a:t>
            </a:r>
          </a:p>
          <a:p>
            <a:pPr>
              <a:buFont typeface="Arial" pitchFamily="34" charset="0"/>
              <a:buChar char="•"/>
            </a:pPr>
            <a:r>
              <a:rPr lang="en-US" sz="3200" b="1" dirty="0" smtClean="0">
                <a:solidFill>
                  <a:schemeClr val="tx1"/>
                </a:solidFill>
                <a:latin typeface="+mj-lt"/>
              </a:rPr>
              <a:t>Teaching content knowledge and reading strategies </a:t>
            </a:r>
            <a:r>
              <a:rPr lang="en-US" sz="3200" b="1" i="1" dirty="0" smtClean="0">
                <a:solidFill>
                  <a:schemeClr val="tx1"/>
                </a:solidFill>
                <a:effectLst>
                  <a:outerShdw blurRad="38100" dist="38100" dir="2700000" algn="tl">
                    <a:srgbClr val="000000">
                      <a:alpha val="43137"/>
                    </a:srgbClr>
                  </a:outerShdw>
                </a:effectLst>
                <a:latin typeface="+mj-lt"/>
              </a:rPr>
              <a:t>in tandem </a:t>
            </a:r>
            <a:r>
              <a:rPr lang="en-US" sz="3200" b="1" dirty="0" smtClean="0">
                <a:solidFill>
                  <a:schemeClr val="tx1"/>
                </a:solidFill>
                <a:latin typeface="+mj-lt"/>
              </a:rPr>
              <a:t>through </a:t>
            </a:r>
            <a:r>
              <a:rPr lang="en-US" sz="3200" b="1" dirty="0" smtClean="0">
                <a:solidFill>
                  <a:schemeClr val="tx1"/>
                </a:solidFill>
                <a:latin typeface="+mj-lt"/>
              </a:rPr>
              <a:t>a process of explicit  instruction, guided practice, independent practice (NIL 55-56).</a:t>
            </a:r>
          </a:p>
          <a:p>
            <a:pPr>
              <a:buFont typeface="Arial" pitchFamily="34" charset="0"/>
              <a:buChar char="•"/>
            </a:pPr>
            <a:r>
              <a:rPr lang="en-US" sz="3200" b="1" dirty="0" smtClean="0">
                <a:solidFill>
                  <a:schemeClr val="tx1"/>
                </a:solidFill>
                <a:latin typeface="+mj-lt"/>
              </a:rPr>
              <a:t>Daily literacy practice integrated with content instruction and technology in all classrooms.</a:t>
            </a:r>
          </a:p>
          <a:p>
            <a:endParaRPr lang="en-US" b="1" dirty="0" smtClean="0">
              <a:latin typeface="+mj-lt"/>
            </a:endParaRPr>
          </a:p>
          <a:p>
            <a:pPr>
              <a:buFont typeface="Arial" pitchFamily="34" charset="0"/>
              <a:buChar char="•"/>
            </a:pPr>
            <a:endParaRPr lang="en-US" dirty="0" smtClean="0">
              <a:latin typeface="+mj-lt"/>
            </a:endParaRPr>
          </a:p>
          <a:p>
            <a:pPr>
              <a:buFont typeface="Arial" pitchFamily="34" charset="0"/>
              <a:buChar char="•"/>
            </a:pPr>
            <a:endParaRPr lang="en-US"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2" y="457200"/>
            <a:ext cx="8040687" cy="1857375"/>
          </a:xfrm>
        </p:spPr>
        <p:txBody>
          <a:bodyPr>
            <a:normAutofit fontScale="90000"/>
          </a:bodyPr>
          <a:lstStyle/>
          <a:p>
            <a:pPr algn="ctr"/>
            <a:r>
              <a:rPr lang="en-US" b="1" dirty="0" smtClean="0">
                <a:solidFill>
                  <a:schemeClr val="tx1"/>
                </a:solidFill>
              </a:rPr>
              <a:t>What successful strategies/procedures are you currently using that marry content and literacy ?</a:t>
            </a:r>
            <a:endParaRPr lang="en-US" b="1" dirty="0">
              <a:solidFill>
                <a:schemeClr val="tx1"/>
              </a:solidFill>
            </a:endParaRPr>
          </a:p>
        </p:txBody>
      </p:sp>
      <p:sp>
        <p:nvSpPr>
          <p:cNvPr id="5" name="Text Placeholder 4"/>
          <p:cNvSpPr>
            <a:spLocks noGrp="1"/>
          </p:cNvSpPr>
          <p:nvPr>
            <p:ph type="body" idx="1"/>
          </p:nvPr>
        </p:nvSpPr>
        <p:spPr>
          <a:xfrm>
            <a:off x="722312" y="2547938"/>
            <a:ext cx="7964487" cy="3471862"/>
          </a:xfrm>
        </p:spPr>
        <p:txBody>
          <a:bodyPr>
            <a:normAutofit lnSpcReduction="10000"/>
          </a:bodyPr>
          <a:lstStyle/>
          <a:p>
            <a:r>
              <a:rPr lang="en-US" sz="3200" b="1" dirty="0" smtClean="0">
                <a:solidFill>
                  <a:schemeClr val="tx1"/>
                </a:solidFill>
              </a:rPr>
              <a:t>	S</a:t>
            </a:r>
            <a:r>
              <a:rPr lang="en-US" sz="3200" b="1" dirty="0" smtClean="0">
                <a:solidFill>
                  <a:schemeClr val="tx1"/>
                </a:solidFill>
              </a:rPr>
              <a:t>ummarize your </a:t>
            </a:r>
            <a:r>
              <a:rPr lang="en-US" sz="3200" b="1" dirty="0" smtClean="0">
                <a:solidFill>
                  <a:schemeClr val="tx1"/>
                </a:solidFill>
              </a:rPr>
              <a:t>department’s ideas </a:t>
            </a:r>
            <a:r>
              <a:rPr lang="en-US" sz="3200" b="1" dirty="0" smtClean="0">
                <a:solidFill>
                  <a:schemeClr val="tx1"/>
                </a:solidFill>
              </a:rPr>
              <a:t>in </a:t>
            </a:r>
            <a:r>
              <a:rPr lang="en-US" sz="3200" b="1" dirty="0" smtClean="0">
                <a:solidFill>
                  <a:schemeClr val="tx1"/>
                </a:solidFill>
              </a:rPr>
              <a:t>the </a:t>
            </a:r>
            <a:r>
              <a:rPr lang="en-US" sz="3200" b="1" i="1" dirty="0" smtClean="0">
                <a:solidFill>
                  <a:schemeClr val="tx1"/>
                </a:solidFill>
                <a:hlinkClick r:id="rId2"/>
              </a:rPr>
              <a:t>Current </a:t>
            </a:r>
            <a:r>
              <a:rPr lang="en-US" sz="3200" b="1" i="1" dirty="0" smtClean="0">
                <a:solidFill>
                  <a:schemeClr val="tx1"/>
                </a:solidFill>
                <a:hlinkClick r:id="rId2"/>
              </a:rPr>
              <a:t>P</a:t>
            </a:r>
            <a:r>
              <a:rPr lang="en-US" sz="3200" b="1" i="1" dirty="0" smtClean="0">
                <a:solidFill>
                  <a:schemeClr val="tx1"/>
                </a:solidFill>
                <a:hlinkClick r:id="rId2"/>
              </a:rPr>
              <a:t>ractices </a:t>
            </a:r>
            <a:r>
              <a:rPr lang="en-US" sz="3200" b="1" dirty="0" smtClean="0">
                <a:solidFill>
                  <a:schemeClr val="tx1"/>
                </a:solidFill>
              </a:rPr>
              <a:t>discussion (click that subject) </a:t>
            </a:r>
            <a:r>
              <a:rPr lang="en-US" sz="3200" b="1" dirty="0" smtClean="0">
                <a:solidFill>
                  <a:schemeClr val="tx1"/>
                </a:solidFill>
              </a:rPr>
              <a:t>on the wikispace discussion tab.  </a:t>
            </a:r>
            <a:r>
              <a:rPr lang="en-US" sz="3200" b="1" dirty="0" smtClean="0">
                <a:solidFill>
                  <a:schemeClr val="tx1"/>
                </a:solidFill>
              </a:rPr>
              <a:t>In the </a:t>
            </a:r>
            <a:r>
              <a:rPr lang="en-US" sz="3200" b="1" dirty="0" smtClean="0">
                <a:solidFill>
                  <a:schemeClr val="tx1"/>
                </a:solidFill>
              </a:rPr>
              <a:t>subject line, </a:t>
            </a:r>
            <a:r>
              <a:rPr lang="en-US" sz="3200" b="1" dirty="0" smtClean="0">
                <a:solidFill>
                  <a:schemeClr val="tx1"/>
                </a:solidFill>
              </a:rPr>
              <a:t>add </a:t>
            </a:r>
            <a:r>
              <a:rPr lang="en-US" sz="3200" b="1" dirty="0" smtClean="0">
                <a:solidFill>
                  <a:schemeClr val="tx1"/>
                </a:solidFill>
              </a:rPr>
              <a:t>the </a:t>
            </a:r>
            <a:r>
              <a:rPr lang="en-US" sz="3200" b="1" dirty="0" smtClean="0">
                <a:solidFill>
                  <a:schemeClr val="tx1"/>
                </a:solidFill>
              </a:rPr>
              <a:t>department name</a:t>
            </a:r>
            <a:r>
              <a:rPr lang="en-US" sz="3200" b="1" dirty="0" smtClean="0">
                <a:solidFill>
                  <a:schemeClr val="tx1"/>
                </a:solidFill>
              </a:rPr>
              <a:t>.  In the </a:t>
            </a:r>
            <a:r>
              <a:rPr lang="en-US" sz="3200" b="1" dirty="0" smtClean="0">
                <a:solidFill>
                  <a:schemeClr val="tx1"/>
                </a:solidFill>
              </a:rPr>
              <a:t>reply </a:t>
            </a:r>
            <a:r>
              <a:rPr lang="en-US" sz="3200" b="1" dirty="0" smtClean="0">
                <a:solidFill>
                  <a:schemeClr val="tx1"/>
                </a:solidFill>
              </a:rPr>
              <a:t>section, summarize </a:t>
            </a:r>
            <a:r>
              <a:rPr lang="en-US" sz="3200" b="1" dirty="0" smtClean="0">
                <a:solidFill>
                  <a:schemeClr val="tx1"/>
                </a:solidFill>
              </a:rPr>
              <a:t>ideas in response to the above question.  Be sure to click Post to add your discussion comment.</a:t>
            </a:r>
            <a:endParaRPr lang="en-US" sz="3200" b="1" dirty="0" smtClean="0">
              <a:solidFill>
                <a:schemeClr val="tx1"/>
              </a:solidFill>
            </a:endParaRPr>
          </a:p>
          <a:p>
            <a:endParaRPr lang="en-US"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2400" cy="1362075"/>
          </a:xfrm>
        </p:spPr>
        <p:txBody>
          <a:bodyPr/>
          <a:lstStyle/>
          <a:p>
            <a:pPr algn="ctr"/>
            <a:r>
              <a:rPr lang="en-US" b="1" dirty="0" smtClean="0"/>
              <a:t>Practical Strategy #1: </a:t>
            </a:r>
            <a:br>
              <a:rPr lang="en-US" b="1" dirty="0" smtClean="0"/>
            </a:br>
            <a:r>
              <a:rPr lang="en-US" b="1" dirty="0" smtClean="0">
                <a:solidFill>
                  <a:schemeClr val="tx1"/>
                </a:solidFill>
                <a:hlinkClick r:id="rId2" action="ppaction://hlinkfile"/>
              </a:rPr>
              <a:t>Close/Strategic  Reading</a:t>
            </a:r>
            <a:endParaRPr lang="en-US" dirty="0">
              <a:solidFill>
                <a:schemeClr val="tx1"/>
              </a:solidFill>
            </a:endParaRPr>
          </a:p>
        </p:txBody>
      </p:sp>
      <p:sp>
        <p:nvSpPr>
          <p:cNvPr id="3" name="Text Placeholder 2"/>
          <p:cNvSpPr>
            <a:spLocks noGrp="1"/>
          </p:cNvSpPr>
          <p:nvPr>
            <p:ph type="body" idx="1"/>
          </p:nvPr>
        </p:nvSpPr>
        <p:spPr>
          <a:xfrm>
            <a:off x="722312" y="2547938"/>
            <a:ext cx="7964487" cy="3776662"/>
          </a:xfrm>
        </p:spPr>
        <p:txBody>
          <a:bodyPr>
            <a:normAutofit fontScale="92500" lnSpcReduction="10000"/>
          </a:bodyPr>
          <a:lstStyle/>
          <a:p>
            <a:pPr>
              <a:buFont typeface="Arial" pitchFamily="34" charset="0"/>
              <a:buChar char="•"/>
            </a:pPr>
            <a:r>
              <a:rPr lang="en-US" b="1" dirty="0" smtClean="0">
                <a:solidFill>
                  <a:schemeClr val="tx1"/>
                </a:solidFill>
              </a:rPr>
              <a:t>Reading with </a:t>
            </a:r>
            <a:r>
              <a:rPr lang="en-US" b="1" dirty="0" smtClean="0">
                <a:solidFill>
                  <a:schemeClr val="tx1"/>
                </a:solidFill>
                <a:hlinkClick r:id="rId3" action="ppaction://hlinkfile"/>
              </a:rPr>
              <a:t>discipline-specific purposes </a:t>
            </a:r>
            <a:r>
              <a:rPr lang="en-US" b="1" dirty="0" smtClean="0">
                <a:solidFill>
                  <a:schemeClr val="tx1"/>
                </a:solidFill>
              </a:rPr>
              <a:t>with selected</a:t>
            </a:r>
            <a:r>
              <a:rPr lang="en-US" b="1" dirty="0" smtClean="0">
                <a:solidFill>
                  <a:schemeClr val="tx1"/>
                </a:solidFill>
                <a:hlinkClick r:id="rId4"/>
              </a:rPr>
              <a:t> </a:t>
            </a:r>
            <a:r>
              <a:rPr lang="en-US" b="1" dirty="0" smtClean="0">
                <a:solidFill>
                  <a:schemeClr val="tx1"/>
                </a:solidFill>
                <a:hlinkClick r:id="rId5"/>
              </a:rPr>
              <a:t>short passages</a:t>
            </a:r>
            <a:r>
              <a:rPr lang="en-US" b="1" dirty="0" smtClean="0">
                <a:solidFill>
                  <a:schemeClr val="tx1"/>
                </a:solidFill>
              </a:rPr>
              <a:t>; promotes fluency and deep understanding</a:t>
            </a:r>
          </a:p>
          <a:p>
            <a:pPr>
              <a:buFont typeface="Arial" pitchFamily="34" charset="0"/>
              <a:buChar char="•"/>
            </a:pPr>
            <a:r>
              <a:rPr lang="en-US" b="1" dirty="0" smtClean="0">
                <a:solidFill>
                  <a:schemeClr val="tx1"/>
                </a:solidFill>
              </a:rPr>
              <a:t>Modeling “think alouds,” meaning making, expert readers</a:t>
            </a:r>
          </a:p>
          <a:p>
            <a:pPr>
              <a:buFont typeface="Arial" pitchFamily="34" charset="0"/>
              <a:buChar char="•"/>
            </a:pPr>
            <a:r>
              <a:rPr lang="en-US" b="1" dirty="0" smtClean="0">
                <a:solidFill>
                  <a:schemeClr val="tx1"/>
                </a:solidFill>
              </a:rPr>
              <a:t>Encourages readers to ask questions</a:t>
            </a:r>
          </a:p>
          <a:p>
            <a:pPr>
              <a:buFont typeface="Arial" pitchFamily="34" charset="0"/>
              <a:buChar char="•"/>
            </a:pPr>
            <a:r>
              <a:rPr lang="en-US" b="1" dirty="0" smtClean="0">
                <a:solidFill>
                  <a:schemeClr val="tx1"/>
                </a:solidFill>
              </a:rPr>
              <a:t>Builds vocabulary skills with pre-teaching new words</a:t>
            </a:r>
          </a:p>
          <a:p>
            <a:pPr>
              <a:buFont typeface="Arial" pitchFamily="34" charset="0"/>
              <a:buChar char="•"/>
            </a:pPr>
            <a:r>
              <a:rPr lang="en-US" b="1" dirty="0" smtClean="0">
                <a:solidFill>
                  <a:schemeClr val="tx1"/>
                </a:solidFill>
              </a:rPr>
              <a:t>Modeling and practice easily </a:t>
            </a:r>
            <a:r>
              <a:rPr lang="en-US" b="1" dirty="0" smtClean="0">
                <a:solidFill>
                  <a:schemeClr val="tx1"/>
                </a:solidFill>
                <a:hlinkClick r:id="rId6" action="ppaction://hlinkfile"/>
              </a:rPr>
              <a:t>integrated with technology</a:t>
            </a:r>
            <a:r>
              <a:rPr lang="en-US" b="1" dirty="0" smtClean="0">
                <a:solidFill>
                  <a:schemeClr val="tx1"/>
                </a:solidFill>
              </a:rPr>
              <a:t>; MS Word (highlight,  thesaurus,  comment, symbols)</a:t>
            </a:r>
          </a:p>
          <a:p>
            <a:pPr>
              <a:buFont typeface="Arial" pitchFamily="34" charset="0"/>
              <a:buChar char="•"/>
            </a:pPr>
            <a:r>
              <a:rPr lang="en-US" b="1" dirty="0" smtClean="0">
                <a:solidFill>
                  <a:schemeClr val="tx1"/>
                </a:solidFill>
              </a:rPr>
              <a:t>Repeated practice internalizes skills.  “Practice is so powerful it changes the brain.”  </a:t>
            </a:r>
          </a:p>
          <a:p>
            <a:pPr>
              <a:buFont typeface="Arial" pitchFamily="34" charset="0"/>
              <a:buChar char="•"/>
            </a:pPr>
            <a:r>
              <a:rPr lang="en-US" b="1" dirty="0" smtClean="0">
                <a:solidFill>
                  <a:schemeClr val="tx1"/>
                </a:solidFill>
              </a:rPr>
              <a:t>Reciprocal teaching model, NIL 57-58; Think Alouds, NIL 49</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b="1" dirty="0" smtClean="0">
                <a:solidFill>
                  <a:schemeClr val="tx1"/>
                </a:solidFill>
              </a:rPr>
              <a:t>How can you use </a:t>
            </a:r>
            <a:r>
              <a:rPr lang="en-US" b="1" dirty="0" smtClean="0">
                <a:solidFill>
                  <a:schemeClr val="tx1"/>
                </a:solidFill>
              </a:rPr>
              <a:t>the close </a:t>
            </a:r>
            <a:r>
              <a:rPr lang="en-US" b="1" dirty="0" smtClean="0">
                <a:solidFill>
                  <a:schemeClr val="tx1"/>
                </a:solidFill>
              </a:rPr>
              <a:t>reading </a:t>
            </a:r>
            <a:r>
              <a:rPr lang="en-US" b="1" dirty="0" smtClean="0">
                <a:solidFill>
                  <a:schemeClr val="tx1"/>
                </a:solidFill>
              </a:rPr>
              <a:t>strateg</a:t>
            </a:r>
            <a:r>
              <a:rPr lang="en-US" b="1" dirty="0" smtClean="0">
                <a:solidFill>
                  <a:schemeClr val="tx1"/>
                </a:solidFill>
              </a:rPr>
              <a:t>ies </a:t>
            </a:r>
            <a:r>
              <a:rPr lang="en-US" b="1" dirty="0" smtClean="0">
                <a:solidFill>
                  <a:schemeClr val="tx1"/>
                </a:solidFill>
              </a:rPr>
              <a:t>to </a:t>
            </a:r>
            <a:r>
              <a:rPr lang="en-US" b="1" dirty="0" smtClean="0">
                <a:solidFill>
                  <a:schemeClr val="tx1"/>
                </a:solidFill>
              </a:rPr>
              <a:t>develop </a:t>
            </a:r>
            <a:r>
              <a:rPr lang="en-US" b="1" dirty="0" smtClean="0">
                <a:solidFill>
                  <a:schemeClr val="tx1"/>
                </a:solidFill>
              </a:rPr>
              <a:t>content</a:t>
            </a:r>
            <a:r>
              <a:rPr lang="en-US" b="1" dirty="0" smtClean="0">
                <a:solidFill>
                  <a:schemeClr val="tx1"/>
                </a:solidFill>
              </a:rPr>
              <a:t>?</a:t>
            </a:r>
            <a:endParaRPr lang="en-US" b="1" dirty="0">
              <a:solidFill>
                <a:schemeClr val="tx1"/>
              </a:solidFill>
            </a:endParaRPr>
          </a:p>
        </p:txBody>
      </p:sp>
      <p:sp>
        <p:nvSpPr>
          <p:cNvPr id="5" name="Text Placeholder 4"/>
          <p:cNvSpPr>
            <a:spLocks noGrp="1"/>
          </p:cNvSpPr>
          <p:nvPr>
            <p:ph type="body" idx="1"/>
          </p:nvPr>
        </p:nvSpPr>
        <p:spPr>
          <a:xfrm>
            <a:off x="722312" y="2547938"/>
            <a:ext cx="7812087" cy="3624262"/>
          </a:xfrm>
        </p:spPr>
        <p:txBody>
          <a:bodyPr>
            <a:normAutofit/>
          </a:bodyPr>
          <a:lstStyle/>
          <a:p>
            <a:r>
              <a:rPr lang="en-US" sz="3200" b="1" dirty="0" smtClean="0">
                <a:solidFill>
                  <a:schemeClr val="tx1"/>
                </a:solidFill>
              </a:rPr>
              <a:t>	Summarize your department’s ideas in the </a:t>
            </a:r>
            <a:r>
              <a:rPr lang="en-US" sz="3200" b="1" i="1" dirty="0" smtClean="0">
                <a:solidFill>
                  <a:schemeClr val="tx1"/>
                </a:solidFill>
                <a:hlinkClick r:id="rId2"/>
              </a:rPr>
              <a:t>Close Reading </a:t>
            </a:r>
            <a:r>
              <a:rPr lang="en-US" sz="3200" b="1" dirty="0" smtClean="0">
                <a:solidFill>
                  <a:schemeClr val="tx1"/>
                </a:solidFill>
              </a:rPr>
              <a:t>discussion (click </a:t>
            </a:r>
            <a:r>
              <a:rPr lang="en-US" sz="3200" b="1" dirty="0" smtClean="0">
                <a:solidFill>
                  <a:schemeClr val="tx1"/>
                </a:solidFill>
              </a:rPr>
              <a:t>that subject) </a:t>
            </a:r>
            <a:r>
              <a:rPr lang="en-US" sz="3200" b="1" dirty="0" smtClean="0">
                <a:solidFill>
                  <a:schemeClr val="tx1"/>
                </a:solidFill>
              </a:rPr>
              <a:t>on the </a:t>
            </a:r>
            <a:r>
              <a:rPr lang="en-US" sz="3200" b="1" dirty="0" smtClean="0">
                <a:solidFill>
                  <a:schemeClr val="tx1"/>
                </a:solidFill>
              </a:rPr>
              <a:t>wikispace discussion tab.  </a:t>
            </a:r>
            <a:r>
              <a:rPr lang="en-US" sz="3200" b="1" dirty="0" smtClean="0">
                <a:solidFill>
                  <a:schemeClr val="tx1"/>
                </a:solidFill>
              </a:rPr>
              <a:t>In the subject line, </a:t>
            </a:r>
            <a:r>
              <a:rPr lang="en-US" sz="3200" b="1" dirty="0" smtClean="0">
                <a:solidFill>
                  <a:schemeClr val="tx1"/>
                </a:solidFill>
              </a:rPr>
              <a:t>add the </a:t>
            </a:r>
            <a:r>
              <a:rPr lang="en-US" sz="3200" b="1" dirty="0" smtClean="0">
                <a:solidFill>
                  <a:schemeClr val="tx1"/>
                </a:solidFill>
              </a:rPr>
              <a:t>department name.  In </a:t>
            </a:r>
            <a:r>
              <a:rPr lang="en-US" sz="3200" b="1" dirty="0" smtClean="0">
                <a:solidFill>
                  <a:schemeClr val="tx1"/>
                </a:solidFill>
              </a:rPr>
              <a:t>the reply section</a:t>
            </a:r>
            <a:r>
              <a:rPr lang="en-US" sz="3200" b="1" dirty="0" smtClean="0">
                <a:solidFill>
                  <a:schemeClr val="tx1"/>
                </a:solidFill>
              </a:rPr>
              <a:t>, summarize ideas in response to the above question</a:t>
            </a:r>
            <a:r>
              <a:rPr lang="en-US" sz="3200" b="1" dirty="0" smtClean="0">
                <a:solidFill>
                  <a:schemeClr val="tx1"/>
                </a:solidFill>
              </a:rPr>
              <a:t>. </a:t>
            </a:r>
            <a:r>
              <a:rPr lang="en-US" sz="3200" b="1" dirty="0" smtClean="0">
                <a:solidFill>
                  <a:schemeClr val="tx1"/>
                </a:solidFill>
              </a:rPr>
              <a:t>Be sure to click Post to add your discussion comment.</a:t>
            </a:r>
          </a:p>
          <a:p>
            <a:endParaRPr lang="en-US" b="1" dirty="0" smtClean="0"/>
          </a:p>
          <a:p>
            <a:endParaRPr lang="en-US"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85800"/>
            <a:ext cx="7772400" cy="1362075"/>
          </a:xfrm>
        </p:spPr>
        <p:txBody>
          <a:bodyPr>
            <a:normAutofit/>
          </a:bodyPr>
          <a:lstStyle/>
          <a:p>
            <a:r>
              <a:rPr lang="en-US" b="1" dirty="0" smtClean="0"/>
              <a:t>Practical Strategy: Active Reading</a:t>
            </a:r>
            <a:br>
              <a:rPr lang="en-US" b="1" dirty="0" smtClean="0"/>
            </a:br>
            <a:endParaRPr lang="en-US" dirty="0"/>
          </a:p>
        </p:txBody>
      </p:sp>
      <p:sp>
        <p:nvSpPr>
          <p:cNvPr id="3" name="Text Placeholder 2"/>
          <p:cNvSpPr>
            <a:spLocks noGrp="1"/>
          </p:cNvSpPr>
          <p:nvPr>
            <p:ph type="body" idx="1"/>
          </p:nvPr>
        </p:nvSpPr>
        <p:spPr>
          <a:xfrm>
            <a:off x="722312" y="2547938"/>
            <a:ext cx="7812087" cy="3471862"/>
          </a:xfrm>
        </p:spPr>
        <p:txBody>
          <a:bodyPr>
            <a:normAutofit/>
          </a:bodyPr>
          <a:lstStyle/>
          <a:p>
            <a:pPr>
              <a:buFont typeface="Arial" pitchFamily="34" charset="0"/>
              <a:buChar char="•"/>
            </a:pPr>
            <a:r>
              <a:rPr lang="en-US" sz="3200" b="1" dirty="0" smtClean="0">
                <a:solidFill>
                  <a:schemeClr val="tx1"/>
                </a:solidFill>
              </a:rPr>
              <a:t>Students work to make meaning of discipline- focused texts to build knowledge over time.</a:t>
            </a:r>
          </a:p>
          <a:p>
            <a:pPr>
              <a:buFont typeface="Arial" pitchFamily="34" charset="0"/>
              <a:buChar char="•"/>
            </a:pPr>
            <a:r>
              <a:rPr lang="en-US" sz="3200" b="1" dirty="0" smtClean="0">
                <a:solidFill>
                  <a:schemeClr val="tx1"/>
                </a:solidFill>
              </a:rPr>
              <a:t>Shift responsibility for thinking and making sense of texts to students themselves through guided supports.</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909</TotalTime>
  <Words>1009</Words>
  <Application>Microsoft Office PowerPoint</Application>
  <PresentationFormat>On-screen Show (4:3)</PresentationFormat>
  <Paragraphs>120</Paragraphs>
  <Slides>21</Slides>
  <Notes>5</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Equity</vt:lpstr>
      <vt:lpstr>Authentic Literacy  Strategies  for Content-Area Teachers: Practical Tools to Enhance Achievement for All Students</vt:lpstr>
      <vt:lpstr>Why is this important?</vt:lpstr>
      <vt:lpstr>Issues to consider . . .</vt:lpstr>
      <vt:lpstr>Red Square Question</vt:lpstr>
      <vt:lpstr>What works?</vt:lpstr>
      <vt:lpstr>What successful strategies/procedures are you currently using that marry content and literacy ?</vt:lpstr>
      <vt:lpstr>Practical Strategy #1:  Close/Strategic  Reading</vt:lpstr>
      <vt:lpstr>How can you use the close reading strategies to develop content?</vt:lpstr>
      <vt:lpstr>Practical Strategy: Active Reading </vt:lpstr>
      <vt:lpstr>Practical Strategy #2: Active Reading  with Graphic Organizers</vt:lpstr>
      <vt:lpstr>Practical Strategy #3:  Question-Answer Relationships  (QAR )</vt:lpstr>
      <vt:lpstr>Practical Strategy #4:  Student-Generated Charts</vt:lpstr>
      <vt:lpstr>Practical Strategy #5: Bookmarks/Reaction Guides</vt:lpstr>
      <vt:lpstr>Practical Strategy #6: Active Reading Post-Its</vt:lpstr>
      <vt:lpstr>Practical Strategy #7:Note taking  Generalizations and Recommendations</vt:lpstr>
      <vt:lpstr>Practical Strategy #8:Vocabulary</vt:lpstr>
      <vt:lpstr>Practical Strategy #9: Writing to Learn</vt:lpstr>
      <vt:lpstr>Writing to Learn</vt:lpstr>
      <vt:lpstr>Authentic Literacy  Across-the-Curriculum Benefits </vt:lpstr>
      <vt:lpstr>How can you use active reading and writing to learn strategies  to develop content?</vt:lpstr>
      <vt:lpstr>Works Consulted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Authentic Literacy for Content-Area Teachers</dc:title>
  <dc:creator>elaine barron (ebarron@avonworth.k12.pa.us)</dc:creator>
  <cp:lastModifiedBy>elaine barron (ebarron@avonworth.k12.pa.us)</cp:lastModifiedBy>
  <cp:revision>134</cp:revision>
  <dcterms:created xsi:type="dcterms:W3CDTF">2010-04-11T20:08:34Z</dcterms:created>
  <dcterms:modified xsi:type="dcterms:W3CDTF">2010-04-13T22:51:41Z</dcterms:modified>
</cp:coreProperties>
</file>